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7f55b9e27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7f55b9e27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7f55b9e27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7f55b9e27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7f55b9e271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7f55b9e27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7f55b9e271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7f55b9e27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7fb3083ed2_0_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7fb3083ed2_0_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8098f5576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8098f5576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7f55b9e2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7f55b9e2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7f55b9e27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7f55b9e27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7f55b9e27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7f55b9e27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7f55b9e27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7f55b9e27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7fb3083ed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7fb3083ed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7fb3083ed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7fb3083e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7fb3083ed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7fb3083ed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7fb3083ed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7fb3083ed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med">
        <p14:gallery dir="l"/>
      </p:transition>
    </mc:Choice>
    <mc:Fallback>
      <p:transition spd="med">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744575"/>
            <a:ext cx="8520600" cy="7926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sz="3300">
                <a:solidFill>
                  <a:schemeClr val="lt1"/>
                </a:solidFill>
                <a:latin typeface="Times New Roman"/>
                <a:ea typeface="Times New Roman"/>
                <a:cs typeface="Times New Roman"/>
                <a:sym typeface="Times New Roman"/>
              </a:rPr>
              <a:t>Nigeria and Foreign Aid (1960–2025): </a:t>
            </a:r>
            <a:endParaRPr b="1" sz="33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b="1" lang="en" sz="2650">
                <a:solidFill>
                  <a:schemeClr val="lt2"/>
                </a:solidFill>
                <a:latin typeface="Times New Roman"/>
                <a:ea typeface="Times New Roman"/>
                <a:cs typeface="Times New Roman"/>
                <a:sym typeface="Times New Roman"/>
              </a:rPr>
              <a:t>Driving Growth or Deepening Dependency?</a:t>
            </a:r>
            <a:endParaRPr b="1" sz="2650">
              <a:solidFill>
                <a:schemeClr val="lt2"/>
              </a:solidFill>
              <a:latin typeface="Times New Roman"/>
              <a:ea typeface="Times New Roman"/>
              <a:cs typeface="Times New Roman"/>
              <a:sym typeface="Times New Roman"/>
            </a:endParaRPr>
          </a:p>
        </p:txBody>
      </p:sp>
      <p:sp>
        <p:nvSpPr>
          <p:cNvPr id="55" name="Google Shape;55;p13"/>
          <p:cNvSpPr txBox="1"/>
          <p:nvPr>
            <p:ph idx="1" type="subTitle"/>
          </p:nvPr>
        </p:nvSpPr>
        <p:spPr>
          <a:xfrm>
            <a:off x="311700" y="419007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solidFill>
                  <a:schemeClr val="lt1"/>
                </a:solidFill>
              </a:rPr>
              <a:t>Policy &amp; Practice of Humanitarianism and Development (Mental Wealth) (89711)</a:t>
            </a:r>
            <a:endParaRPr>
              <a:solidFill>
                <a:schemeClr val="lt1"/>
              </a:solidFill>
            </a:endParaRPr>
          </a:p>
        </p:txBody>
      </p:sp>
      <p:sp>
        <p:nvSpPr>
          <p:cNvPr id="56" name="Google Shape;56;p13"/>
          <p:cNvSpPr txBox="1"/>
          <p:nvPr/>
        </p:nvSpPr>
        <p:spPr>
          <a:xfrm>
            <a:off x="311700" y="3430475"/>
            <a:ext cx="6439200" cy="689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Times New Roman"/>
                <a:ea typeface="Times New Roman"/>
                <a:cs typeface="Times New Roman"/>
                <a:sym typeface="Times New Roman"/>
              </a:rPr>
              <a:t>Student Number: R2203D13959657</a:t>
            </a:r>
            <a:endParaRPr sz="18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rgbClr val="FFFFFF"/>
                </a:solidFill>
                <a:latin typeface="Times New Roman"/>
                <a:ea typeface="Times New Roman"/>
                <a:cs typeface="Times New Roman"/>
                <a:sym typeface="Times New Roman"/>
              </a:rPr>
              <a:t>MSc International Relations</a:t>
            </a:r>
            <a:endParaRPr sz="1800">
              <a:solidFill>
                <a:srgbClr val="FFFFFF"/>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2" name="Shape 132"/>
        <p:cNvGrpSpPr/>
        <p:nvPr/>
      </p:nvGrpSpPr>
      <p:grpSpPr>
        <a:xfrm>
          <a:off x="0" y="0"/>
          <a:ext cx="0" cy="0"/>
          <a:chOff x="0" y="0"/>
          <a:chExt cx="0" cy="0"/>
        </a:xfrm>
      </p:grpSpPr>
      <p:sp>
        <p:nvSpPr>
          <p:cNvPr id="133" name="Google Shape;133;p2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2400"/>
              </a:spcBef>
              <a:spcAft>
                <a:spcPts val="600"/>
              </a:spcAft>
              <a:buClr>
                <a:schemeClr val="dk1"/>
              </a:buClr>
              <a:buSzPts val="1100"/>
              <a:buFont typeface="Arial"/>
              <a:buNone/>
            </a:pPr>
            <a:r>
              <a:rPr b="1" lang="en" sz="2300"/>
              <a:t>Key Challenges: </a:t>
            </a:r>
            <a:endParaRPr/>
          </a:p>
        </p:txBody>
      </p:sp>
      <p:sp>
        <p:nvSpPr>
          <p:cNvPr id="134" name="Google Shape;134;p22"/>
          <p:cNvSpPr txBox="1"/>
          <p:nvPr>
            <p:ph idx="1" type="body"/>
          </p:nvPr>
        </p:nvSpPr>
        <p:spPr>
          <a:xfrm>
            <a:off x="311700" y="1135750"/>
            <a:ext cx="8520600" cy="3395700"/>
          </a:xfrm>
          <a:prstGeom prst="rect">
            <a:avLst/>
          </a:prstGeom>
        </p:spPr>
        <p:txBody>
          <a:bodyPr anchorCtr="0" anchor="t" bIns="91425" lIns="91425" spcFirstLastPara="1" rIns="91425" wrap="square" tIns="91425">
            <a:noAutofit/>
          </a:bodyPr>
          <a:lstStyle/>
          <a:p>
            <a:pPr indent="-323850" lvl="0" marL="457200" rtl="0" algn="l">
              <a:lnSpc>
                <a:spcPct val="200000"/>
              </a:lnSpc>
              <a:spcBef>
                <a:spcPts val="0"/>
              </a:spcBef>
              <a:spcAft>
                <a:spcPts val="0"/>
              </a:spcAft>
              <a:buClr>
                <a:srgbClr val="0E101A"/>
              </a:buClr>
              <a:buSzPts val="1500"/>
              <a:buChar char="●"/>
            </a:pPr>
            <a:r>
              <a:rPr b="1" lang="en" sz="1500">
                <a:solidFill>
                  <a:srgbClr val="0E101A"/>
                </a:solidFill>
                <a:latin typeface="Times New Roman"/>
                <a:ea typeface="Times New Roman"/>
                <a:cs typeface="Times New Roman"/>
                <a:sym typeface="Times New Roman"/>
              </a:rPr>
              <a:t>Micro ≠ Macro:</a:t>
            </a:r>
            <a:r>
              <a:rPr lang="en" sz="1500">
                <a:solidFill>
                  <a:srgbClr val="0E101A"/>
                </a:solidFill>
                <a:latin typeface="Times New Roman"/>
                <a:ea typeface="Times New Roman"/>
                <a:cs typeface="Times New Roman"/>
                <a:sym typeface="Times New Roman"/>
              </a:rPr>
              <a:t> project wins, modest national gains (Easterly, 2006).</a:t>
            </a:r>
            <a:endParaRPr sz="1500">
              <a:solidFill>
                <a:srgbClr val="0E101A"/>
              </a:solidFill>
              <a:latin typeface="Times New Roman"/>
              <a:ea typeface="Times New Roman"/>
              <a:cs typeface="Times New Roman"/>
              <a:sym typeface="Times New Roman"/>
            </a:endParaRPr>
          </a:p>
          <a:p>
            <a:pPr indent="-323850" lvl="0" marL="457200" rtl="0" algn="l">
              <a:lnSpc>
                <a:spcPct val="200000"/>
              </a:lnSpc>
              <a:spcBef>
                <a:spcPts val="0"/>
              </a:spcBef>
              <a:spcAft>
                <a:spcPts val="0"/>
              </a:spcAft>
              <a:buClr>
                <a:srgbClr val="0E101A"/>
              </a:buClr>
              <a:buSzPts val="1500"/>
              <a:buChar char="●"/>
            </a:pPr>
            <a:r>
              <a:rPr b="1" lang="en" sz="1500">
                <a:solidFill>
                  <a:srgbClr val="0E101A"/>
                </a:solidFill>
                <a:latin typeface="Times New Roman"/>
                <a:ea typeface="Times New Roman"/>
                <a:cs typeface="Times New Roman"/>
                <a:sym typeface="Times New Roman"/>
              </a:rPr>
              <a:t>Fragmentation:</a:t>
            </a:r>
            <a:r>
              <a:rPr lang="en" sz="1500">
                <a:solidFill>
                  <a:srgbClr val="0E101A"/>
                </a:solidFill>
                <a:latin typeface="Times New Roman"/>
                <a:ea typeface="Times New Roman"/>
                <a:cs typeface="Times New Roman"/>
                <a:sym typeface="Times New Roman"/>
              </a:rPr>
              <a:t> 20+ donors/projects leads to duplication, high admin load (Whitfield, 2009).</a:t>
            </a:r>
            <a:endParaRPr sz="1500">
              <a:solidFill>
                <a:srgbClr val="0E101A"/>
              </a:solidFill>
              <a:latin typeface="Times New Roman"/>
              <a:ea typeface="Times New Roman"/>
              <a:cs typeface="Times New Roman"/>
              <a:sym typeface="Times New Roman"/>
            </a:endParaRPr>
          </a:p>
          <a:p>
            <a:pPr indent="-323850" lvl="0" marL="457200" rtl="0" algn="l">
              <a:lnSpc>
                <a:spcPct val="200000"/>
              </a:lnSpc>
              <a:spcBef>
                <a:spcPts val="0"/>
              </a:spcBef>
              <a:spcAft>
                <a:spcPts val="0"/>
              </a:spcAft>
              <a:buClr>
                <a:srgbClr val="0E101A"/>
              </a:buClr>
              <a:buSzPts val="1500"/>
              <a:buChar char="●"/>
            </a:pPr>
            <a:r>
              <a:rPr b="1" lang="en" sz="1500">
                <a:solidFill>
                  <a:srgbClr val="0E101A"/>
                </a:solidFill>
                <a:latin typeface="Times New Roman"/>
                <a:ea typeface="Times New Roman"/>
                <a:cs typeface="Times New Roman"/>
                <a:sym typeface="Times New Roman"/>
              </a:rPr>
              <a:t>Sector skew:</a:t>
            </a:r>
            <a:r>
              <a:rPr lang="en" sz="1500">
                <a:solidFill>
                  <a:srgbClr val="0E101A"/>
                </a:solidFill>
                <a:latin typeface="Times New Roman"/>
                <a:ea typeface="Times New Roman"/>
                <a:cs typeface="Times New Roman"/>
                <a:sym typeface="Times New Roman"/>
              </a:rPr>
              <a:t> social spend up; </a:t>
            </a:r>
            <a:r>
              <a:rPr b="1" lang="en" sz="1500">
                <a:solidFill>
                  <a:srgbClr val="0E101A"/>
                </a:solidFill>
                <a:latin typeface="Times New Roman"/>
                <a:ea typeface="Times New Roman"/>
                <a:cs typeface="Times New Roman"/>
                <a:sym typeface="Times New Roman"/>
              </a:rPr>
              <a:t>productive sectors</a:t>
            </a:r>
            <a:r>
              <a:rPr lang="en" sz="1500">
                <a:solidFill>
                  <a:srgbClr val="0E101A"/>
                </a:solidFill>
                <a:latin typeface="Times New Roman"/>
                <a:ea typeface="Times New Roman"/>
                <a:cs typeface="Times New Roman"/>
                <a:sym typeface="Times New Roman"/>
              </a:rPr>
              <a:t> (power, agri, industry) underfunded.</a:t>
            </a:r>
            <a:endParaRPr sz="1500">
              <a:solidFill>
                <a:srgbClr val="0E101A"/>
              </a:solidFill>
              <a:latin typeface="Times New Roman"/>
              <a:ea typeface="Times New Roman"/>
              <a:cs typeface="Times New Roman"/>
              <a:sym typeface="Times New Roman"/>
            </a:endParaRPr>
          </a:p>
          <a:p>
            <a:pPr indent="-323850" lvl="0" marL="457200" rtl="0" algn="l">
              <a:lnSpc>
                <a:spcPct val="200000"/>
              </a:lnSpc>
              <a:spcBef>
                <a:spcPts val="0"/>
              </a:spcBef>
              <a:spcAft>
                <a:spcPts val="0"/>
              </a:spcAft>
              <a:buClr>
                <a:srgbClr val="0E101A"/>
              </a:buClr>
              <a:buSzPts val="1500"/>
              <a:buChar char="●"/>
            </a:pPr>
            <a:r>
              <a:rPr b="1" lang="en" sz="1500">
                <a:solidFill>
                  <a:srgbClr val="0E101A"/>
                </a:solidFill>
                <a:latin typeface="Times New Roman"/>
                <a:ea typeface="Times New Roman"/>
                <a:cs typeface="Times New Roman"/>
                <a:sym typeface="Times New Roman"/>
              </a:rPr>
              <a:t>Rigid delivery:</a:t>
            </a:r>
            <a:r>
              <a:rPr lang="en" sz="1500">
                <a:solidFill>
                  <a:srgbClr val="0E101A"/>
                </a:solidFill>
                <a:latin typeface="Times New Roman"/>
                <a:ea typeface="Times New Roman"/>
                <a:cs typeface="Times New Roman"/>
                <a:sym typeface="Times New Roman"/>
              </a:rPr>
              <a:t> slow, inflexible cycles miss planting/market windows (Nelson, 2010).</a:t>
            </a:r>
            <a:endParaRPr sz="1500">
              <a:solidFill>
                <a:srgbClr val="0E101A"/>
              </a:solidFill>
              <a:latin typeface="Times New Roman"/>
              <a:ea typeface="Times New Roman"/>
              <a:cs typeface="Times New Roman"/>
              <a:sym typeface="Times New Roman"/>
            </a:endParaRPr>
          </a:p>
          <a:p>
            <a:pPr indent="-323850" lvl="0" marL="457200" rtl="0" algn="l">
              <a:lnSpc>
                <a:spcPct val="200000"/>
              </a:lnSpc>
              <a:spcBef>
                <a:spcPts val="0"/>
              </a:spcBef>
              <a:spcAft>
                <a:spcPts val="0"/>
              </a:spcAft>
              <a:buClr>
                <a:srgbClr val="0E101A"/>
              </a:buClr>
              <a:buSzPts val="1500"/>
              <a:buChar char="●"/>
            </a:pPr>
            <a:r>
              <a:rPr b="1" lang="en" sz="1500">
                <a:solidFill>
                  <a:srgbClr val="0E101A"/>
                </a:solidFill>
                <a:latin typeface="Times New Roman"/>
                <a:ea typeface="Times New Roman"/>
                <a:cs typeface="Times New Roman"/>
                <a:sym typeface="Times New Roman"/>
              </a:rPr>
              <a:t>Weak ownership:</a:t>
            </a:r>
            <a:r>
              <a:rPr lang="en" sz="1500">
                <a:solidFill>
                  <a:srgbClr val="0E101A"/>
                </a:solidFill>
                <a:latin typeface="Times New Roman"/>
                <a:ea typeface="Times New Roman"/>
                <a:cs typeface="Times New Roman"/>
                <a:sym typeface="Times New Roman"/>
              </a:rPr>
              <a:t> donor-pleasing plans, low local buy-in.</a:t>
            </a:r>
            <a:endParaRPr sz="1500">
              <a:solidFill>
                <a:srgbClr val="0E101A"/>
              </a:solidFill>
              <a:latin typeface="Times New Roman"/>
              <a:ea typeface="Times New Roman"/>
              <a:cs typeface="Times New Roman"/>
              <a:sym typeface="Times New Roman"/>
            </a:endParaRPr>
          </a:p>
          <a:p>
            <a:pPr indent="-323850" lvl="0" marL="457200" rtl="0" algn="l">
              <a:lnSpc>
                <a:spcPct val="200000"/>
              </a:lnSpc>
              <a:spcBef>
                <a:spcPts val="0"/>
              </a:spcBef>
              <a:spcAft>
                <a:spcPts val="0"/>
              </a:spcAft>
              <a:buClr>
                <a:srgbClr val="0E101A"/>
              </a:buClr>
              <a:buSzPts val="1500"/>
              <a:buChar char="●"/>
            </a:pPr>
            <a:r>
              <a:rPr b="1" lang="en" sz="1500">
                <a:solidFill>
                  <a:srgbClr val="0E101A"/>
                </a:solidFill>
                <a:latin typeface="Times New Roman"/>
                <a:ea typeface="Times New Roman"/>
                <a:cs typeface="Times New Roman"/>
                <a:sym typeface="Times New Roman"/>
              </a:rPr>
              <a:t>Leakages:</a:t>
            </a:r>
            <a:r>
              <a:rPr lang="en" sz="1500">
                <a:solidFill>
                  <a:srgbClr val="0E101A"/>
                </a:solidFill>
                <a:latin typeface="Times New Roman"/>
                <a:ea typeface="Times New Roman"/>
                <a:cs typeface="Times New Roman"/>
                <a:sym typeface="Times New Roman"/>
              </a:rPr>
              <a:t> illicit flows &amp; capital flight blunt impact (IIEA 2017).</a:t>
            </a:r>
            <a:endParaRPr b="1" sz="1500">
              <a:solidFill>
                <a:schemeClr val="dk1"/>
              </a:solidFill>
              <a:latin typeface="Times New Roman"/>
              <a:ea typeface="Times New Roman"/>
              <a:cs typeface="Times New Roman"/>
              <a:sym typeface="Times New Roman"/>
            </a:endParaRPr>
          </a:p>
        </p:txBody>
      </p:sp>
      <p:sp>
        <p:nvSpPr>
          <p:cNvPr id="135" name="Google Shape;135;p22"/>
          <p:cNvSpPr txBox="1"/>
          <p:nvPr/>
        </p:nvSpPr>
        <p:spPr>
          <a:xfrm>
            <a:off x="6229950" y="4698625"/>
            <a:ext cx="2242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Student Number: R2203D13959657</a:t>
            </a:r>
            <a:endParaRPr sz="1000"/>
          </a:p>
        </p:txBody>
      </p:sp>
      <p:sp>
        <p:nvSpPr>
          <p:cNvPr id="136" name="Google Shape;136;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0" name="Shape 140"/>
        <p:cNvGrpSpPr/>
        <p:nvPr/>
      </p:nvGrpSpPr>
      <p:grpSpPr>
        <a:xfrm>
          <a:off x="0" y="0"/>
          <a:ext cx="0" cy="0"/>
          <a:chOff x="0" y="0"/>
          <a:chExt cx="0" cy="0"/>
        </a:xfrm>
      </p:grpSpPr>
      <p:sp>
        <p:nvSpPr>
          <p:cNvPr id="141" name="Google Shape;141;p2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2400"/>
              </a:spcBef>
              <a:spcAft>
                <a:spcPts val="600"/>
              </a:spcAft>
              <a:buNone/>
            </a:pPr>
            <a:r>
              <a:rPr b="1" lang="en" sz="2300"/>
              <a:t>Pathways to Sustainable Growth</a:t>
            </a:r>
            <a:endParaRPr/>
          </a:p>
        </p:txBody>
      </p:sp>
      <p:sp>
        <p:nvSpPr>
          <p:cNvPr id="142" name="Google Shape;142;p23"/>
          <p:cNvSpPr txBox="1"/>
          <p:nvPr>
            <p:ph idx="1" type="body"/>
          </p:nvPr>
        </p:nvSpPr>
        <p:spPr>
          <a:xfrm>
            <a:off x="311700" y="1017725"/>
            <a:ext cx="5444400" cy="4024500"/>
          </a:xfrm>
          <a:prstGeom prst="rect">
            <a:avLst/>
          </a:prstGeom>
        </p:spPr>
        <p:txBody>
          <a:bodyPr anchorCtr="0" anchor="t" bIns="91425" lIns="91425" spcFirstLastPara="1" rIns="91425" wrap="square" tIns="91425">
            <a:noAutofit/>
          </a:bodyPr>
          <a:lstStyle/>
          <a:p>
            <a:pPr indent="-323850" lvl="0" marL="457200" rtl="0" algn="l">
              <a:lnSpc>
                <a:spcPct val="200000"/>
              </a:lnSpc>
              <a:spcBef>
                <a:spcPts val="0"/>
              </a:spcBef>
              <a:spcAft>
                <a:spcPts val="0"/>
              </a:spcAft>
              <a:buClr>
                <a:srgbClr val="0E101A"/>
              </a:buClr>
              <a:buSzPts val="1500"/>
              <a:buChar char="●"/>
            </a:pPr>
            <a:r>
              <a:rPr b="1" lang="en" sz="1500">
                <a:solidFill>
                  <a:srgbClr val="0E101A"/>
                </a:solidFill>
                <a:latin typeface="Times New Roman"/>
                <a:ea typeface="Times New Roman"/>
                <a:cs typeface="Times New Roman"/>
                <a:sym typeface="Times New Roman"/>
              </a:rPr>
              <a:t>Nigeria in the driver’s seat:</a:t>
            </a:r>
            <a:r>
              <a:rPr lang="en" sz="1500">
                <a:solidFill>
                  <a:srgbClr val="0E101A"/>
                </a:solidFill>
                <a:latin typeface="Times New Roman"/>
                <a:ea typeface="Times New Roman"/>
                <a:cs typeface="Times New Roman"/>
                <a:sym typeface="Times New Roman"/>
              </a:rPr>
              <a:t> donors align to Nigeria-led priorities (Botswana style ownership).</a:t>
            </a:r>
            <a:endParaRPr sz="1500">
              <a:solidFill>
                <a:srgbClr val="0E101A"/>
              </a:solidFill>
              <a:latin typeface="Times New Roman"/>
              <a:ea typeface="Times New Roman"/>
              <a:cs typeface="Times New Roman"/>
              <a:sym typeface="Times New Roman"/>
            </a:endParaRPr>
          </a:p>
          <a:p>
            <a:pPr indent="-323850" lvl="0" marL="457200" rtl="0" algn="l">
              <a:lnSpc>
                <a:spcPct val="200000"/>
              </a:lnSpc>
              <a:spcBef>
                <a:spcPts val="0"/>
              </a:spcBef>
              <a:spcAft>
                <a:spcPts val="0"/>
              </a:spcAft>
              <a:buClr>
                <a:srgbClr val="0E101A"/>
              </a:buClr>
              <a:buSzPts val="1500"/>
              <a:buChar char="●"/>
            </a:pPr>
            <a:r>
              <a:rPr b="1" lang="en" sz="1500">
                <a:solidFill>
                  <a:srgbClr val="0E101A"/>
                </a:solidFill>
                <a:latin typeface="Times New Roman"/>
                <a:ea typeface="Times New Roman"/>
                <a:cs typeface="Times New Roman"/>
                <a:sym typeface="Times New Roman"/>
              </a:rPr>
              <a:t>Refocus on productivity:</a:t>
            </a:r>
            <a:r>
              <a:rPr lang="en" sz="1500">
                <a:solidFill>
                  <a:srgbClr val="0E101A"/>
                </a:solidFill>
                <a:latin typeface="Times New Roman"/>
                <a:ea typeface="Times New Roman"/>
                <a:cs typeface="Times New Roman"/>
                <a:sym typeface="Times New Roman"/>
              </a:rPr>
              <a:t> channel aid to agriculture, industry, and power/infra (tackle core bottlenecks).</a:t>
            </a:r>
            <a:endParaRPr sz="1500">
              <a:solidFill>
                <a:srgbClr val="0E101A"/>
              </a:solidFill>
              <a:latin typeface="Times New Roman"/>
              <a:ea typeface="Times New Roman"/>
              <a:cs typeface="Times New Roman"/>
              <a:sym typeface="Times New Roman"/>
            </a:endParaRPr>
          </a:p>
          <a:p>
            <a:pPr indent="-323850" lvl="0" marL="457200" rtl="0" algn="l">
              <a:lnSpc>
                <a:spcPct val="200000"/>
              </a:lnSpc>
              <a:spcBef>
                <a:spcPts val="0"/>
              </a:spcBef>
              <a:spcAft>
                <a:spcPts val="0"/>
              </a:spcAft>
              <a:buClr>
                <a:srgbClr val="0E101A"/>
              </a:buClr>
              <a:buSzPts val="1500"/>
              <a:buChar char="●"/>
            </a:pPr>
            <a:r>
              <a:rPr b="1" lang="en" sz="1500">
                <a:solidFill>
                  <a:srgbClr val="0E101A"/>
                </a:solidFill>
                <a:latin typeface="Times New Roman"/>
                <a:ea typeface="Times New Roman"/>
                <a:cs typeface="Times New Roman"/>
                <a:sym typeface="Times New Roman"/>
              </a:rPr>
              <a:t>Build institutions (not bypass):</a:t>
            </a:r>
            <a:r>
              <a:rPr lang="en" sz="1500">
                <a:solidFill>
                  <a:srgbClr val="0E101A"/>
                </a:solidFill>
                <a:latin typeface="Times New Roman"/>
                <a:ea typeface="Times New Roman"/>
                <a:cs typeface="Times New Roman"/>
                <a:sym typeface="Times New Roman"/>
              </a:rPr>
              <a:t> use aid to upgrade PFM, procurement, civil service; smart budget support/debt relief with anti-corruption safeguards.</a:t>
            </a:r>
            <a:endParaRPr sz="1500">
              <a:solidFill>
                <a:srgbClr val="0E101A"/>
              </a:solidFill>
              <a:latin typeface="Times New Roman"/>
              <a:ea typeface="Times New Roman"/>
              <a:cs typeface="Times New Roman"/>
              <a:sym typeface="Times New Roman"/>
            </a:endParaRPr>
          </a:p>
          <a:p>
            <a:pPr indent="-323850" lvl="0" marL="457200" rtl="0" algn="l">
              <a:lnSpc>
                <a:spcPct val="200000"/>
              </a:lnSpc>
              <a:spcBef>
                <a:spcPts val="0"/>
              </a:spcBef>
              <a:spcAft>
                <a:spcPts val="0"/>
              </a:spcAft>
              <a:buClr>
                <a:srgbClr val="0E101A"/>
              </a:buClr>
              <a:buSzPts val="1500"/>
              <a:buChar char="●"/>
            </a:pPr>
            <a:r>
              <a:rPr b="1" lang="en" sz="1500">
                <a:solidFill>
                  <a:srgbClr val="0E101A"/>
                </a:solidFill>
                <a:latin typeface="Times New Roman"/>
                <a:ea typeface="Times New Roman"/>
                <a:cs typeface="Times New Roman"/>
                <a:sym typeface="Times New Roman"/>
              </a:rPr>
              <a:t>Local ownership:</a:t>
            </a:r>
            <a:r>
              <a:rPr lang="en" sz="1500">
                <a:solidFill>
                  <a:srgbClr val="0E101A"/>
                </a:solidFill>
                <a:latin typeface="Times New Roman"/>
                <a:ea typeface="Times New Roman"/>
                <a:cs typeface="Times New Roman"/>
                <a:sym typeface="Times New Roman"/>
              </a:rPr>
              <a:t> co-design with communities/civil society; community-driven development for durability.</a:t>
            </a:r>
            <a:endParaRPr b="1" sz="1500">
              <a:solidFill>
                <a:schemeClr val="dk1"/>
              </a:solidFill>
              <a:latin typeface="Times New Roman"/>
              <a:ea typeface="Times New Roman"/>
              <a:cs typeface="Times New Roman"/>
              <a:sym typeface="Times New Roman"/>
            </a:endParaRPr>
          </a:p>
        </p:txBody>
      </p:sp>
      <p:sp>
        <p:nvSpPr>
          <p:cNvPr id="143" name="Google Shape;143;p23"/>
          <p:cNvSpPr txBox="1"/>
          <p:nvPr/>
        </p:nvSpPr>
        <p:spPr>
          <a:xfrm>
            <a:off x="6229950" y="4703625"/>
            <a:ext cx="2242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Student Number: R2203D13959657</a:t>
            </a:r>
            <a:endParaRPr sz="1000"/>
          </a:p>
        </p:txBody>
      </p:sp>
      <p:sp>
        <p:nvSpPr>
          <p:cNvPr id="144" name="Google Shape;144;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45" name="Google Shape;145;p23" title="Theoretical Perspectives – Aid Driving Growth Potential - visual selection (9).png"/>
          <p:cNvPicPr preferRelativeResize="0"/>
          <p:nvPr/>
        </p:nvPicPr>
        <p:blipFill rotWithShape="1">
          <a:blip r:embed="rId4">
            <a:alphaModFix/>
          </a:blip>
          <a:srcRect b="0" l="0" r="0" t="0"/>
          <a:stretch/>
        </p:blipFill>
        <p:spPr>
          <a:xfrm>
            <a:off x="5621975" y="1110200"/>
            <a:ext cx="3345724" cy="3247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9" name="Shape 149"/>
        <p:cNvGrpSpPr/>
        <p:nvPr/>
      </p:nvGrpSpPr>
      <p:grpSpPr>
        <a:xfrm>
          <a:off x="0" y="0"/>
          <a:ext cx="0" cy="0"/>
          <a:chOff x="0" y="0"/>
          <a:chExt cx="0" cy="0"/>
        </a:xfrm>
      </p:grpSpPr>
      <p:sp>
        <p:nvSpPr>
          <p:cNvPr id="150" name="Google Shape;15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 </a:t>
            </a:r>
            <a:endParaRPr/>
          </a:p>
        </p:txBody>
      </p:sp>
      <p:sp>
        <p:nvSpPr>
          <p:cNvPr id="151" name="Google Shape;151;p24"/>
          <p:cNvSpPr txBox="1"/>
          <p:nvPr>
            <p:ph idx="1" type="body"/>
          </p:nvPr>
        </p:nvSpPr>
        <p:spPr>
          <a:xfrm>
            <a:off x="311700" y="1152475"/>
            <a:ext cx="8520600" cy="36804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sz="1500">
                <a:solidFill>
                  <a:srgbClr val="0E101A"/>
                </a:solidFill>
                <a:latin typeface="Times New Roman"/>
                <a:ea typeface="Times New Roman"/>
                <a:cs typeface="Times New Roman"/>
                <a:sym typeface="Times New Roman"/>
              </a:rPr>
              <a:t>Foreign assistance has saved lives, expanded schooling and immunization, and cushioned crises, yet it has not delivered a sustained national take-off. The line between aid driving growth and deepening dependency shifts by period and sector, underscoring a core lesson: incentives and institutions, not sheer aid volume, determine outcomes.</a:t>
            </a:r>
            <a:endParaRPr sz="1500">
              <a:solidFill>
                <a:srgbClr val="0E101A"/>
              </a:solidFill>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lang="en" sz="1500">
                <a:solidFill>
                  <a:srgbClr val="0E101A"/>
                </a:solidFill>
                <a:latin typeface="Times New Roman"/>
                <a:ea typeface="Times New Roman"/>
                <a:cs typeface="Times New Roman"/>
                <a:sym typeface="Times New Roman"/>
              </a:rPr>
              <a:t>The path forward is to treat aid as a temporary catalyst with an “expiry date.” Nigeria sets the agenda, and donors provide support. That means channeling support to productive capacity (power, agriculture, industry), building resilient public institutions and domestic revenues, and choking off leakages and illicit flows. </a:t>
            </a:r>
            <a:endParaRPr sz="1500">
              <a:solidFill>
                <a:srgbClr val="0E101A"/>
              </a:solidFill>
              <a:latin typeface="Times New Roman"/>
              <a:ea typeface="Times New Roman"/>
              <a:cs typeface="Times New Roman"/>
              <a:sym typeface="Times New Roman"/>
            </a:endParaRPr>
          </a:p>
        </p:txBody>
      </p:sp>
      <p:sp>
        <p:nvSpPr>
          <p:cNvPr id="152" name="Google Shape;152;p24"/>
          <p:cNvSpPr txBox="1"/>
          <p:nvPr/>
        </p:nvSpPr>
        <p:spPr>
          <a:xfrm>
            <a:off x="6229950" y="4680925"/>
            <a:ext cx="2242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Student Number: R2203D13959657</a:t>
            </a:r>
            <a:endParaRPr sz="1000"/>
          </a:p>
        </p:txBody>
      </p:sp>
      <p:sp>
        <p:nvSpPr>
          <p:cNvPr id="153" name="Google Shape;153;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7" name="Shape 157"/>
        <p:cNvGrpSpPr/>
        <p:nvPr/>
      </p:nvGrpSpPr>
      <p:grpSpPr>
        <a:xfrm>
          <a:off x="0" y="0"/>
          <a:ext cx="0" cy="0"/>
          <a:chOff x="0" y="0"/>
          <a:chExt cx="0" cy="0"/>
        </a:xfrm>
      </p:grpSpPr>
      <p:sp>
        <p:nvSpPr>
          <p:cNvPr id="158" name="Google Shape;15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 </a:t>
            </a:r>
            <a:endParaRPr/>
          </a:p>
        </p:txBody>
      </p:sp>
      <p:sp>
        <p:nvSpPr>
          <p:cNvPr id="159" name="Google Shape;159;p25"/>
          <p:cNvSpPr txBox="1"/>
          <p:nvPr>
            <p:ph idx="1" type="body"/>
          </p:nvPr>
        </p:nvSpPr>
        <p:spPr>
          <a:xfrm>
            <a:off x="311700" y="1017725"/>
            <a:ext cx="8241300" cy="36810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688"/>
              <a:buFont typeface="Arial"/>
              <a:buNone/>
            </a:pPr>
            <a:r>
              <a:rPr lang="en" sz="1500">
                <a:solidFill>
                  <a:schemeClr val="dk1"/>
                </a:solidFill>
                <a:latin typeface="Times New Roman"/>
                <a:ea typeface="Times New Roman"/>
                <a:cs typeface="Times New Roman"/>
                <a:sym typeface="Times New Roman"/>
              </a:rPr>
              <a:t>Centre for Humanitarian Leadership (2021) </a:t>
            </a:r>
            <a:r>
              <a:rPr i="1" lang="en" sz="1500">
                <a:solidFill>
                  <a:schemeClr val="dk1"/>
                </a:solidFill>
                <a:latin typeface="Times New Roman"/>
                <a:ea typeface="Times New Roman"/>
                <a:cs typeface="Times New Roman"/>
                <a:sym typeface="Times New Roman"/>
              </a:rPr>
              <a:t>“Community-Led Humanitarian Action in Crisis: Rethinking Aid Governance.”</a:t>
            </a:r>
            <a:r>
              <a:rPr lang="en" sz="1500">
                <a:solidFill>
                  <a:schemeClr val="dk1"/>
                </a:solidFill>
                <a:latin typeface="Times New Roman"/>
                <a:ea typeface="Times New Roman"/>
                <a:cs typeface="Times New Roman"/>
                <a:sym typeface="Times New Roman"/>
              </a:rPr>
              <a:t> [YouTube video, 15 March 2021]. (Accessed: 10 Sep 2025).</a:t>
            </a:r>
            <a:endParaRPr sz="1500">
              <a:solidFill>
                <a:schemeClr val="dk1"/>
              </a:solidFill>
              <a:latin typeface="Times New Roman"/>
              <a:ea typeface="Times New Roman"/>
              <a:cs typeface="Times New Roman"/>
              <a:sym typeface="Times New Roman"/>
            </a:endParaRPr>
          </a:p>
          <a:p>
            <a:pPr indent="0" lvl="0" marL="0" rtl="0" algn="l">
              <a:lnSpc>
                <a:spcPct val="95000"/>
              </a:lnSpc>
              <a:spcBef>
                <a:spcPts val="1200"/>
              </a:spcBef>
              <a:spcAft>
                <a:spcPts val="0"/>
              </a:spcAft>
              <a:buClr>
                <a:schemeClr val="dk1"/>
              </a:buClr>
              <a:buSzPts val="688"/>
              <a:buFont typeface="Arial"/>
              <a:buNone/>
            </a:pPr>
            <a:r>
              <a:rPr lang="en" sz="1500">
                <a:solidFill>
                  <a:schemeClr val="dk1"/>
                </a:solidFill>
                <a:latin typeface="Times New Roman"/>
                <a:ea typeface="Times New Roman"/>
                <a:cs typeface="Times New Roman"/>
                <a:sym typeface="Times New Roman"/>
              </a:rPr>
              <a:t>Derviş, K. and Milsom, S. P. (2010) ‘Responding to a Changing Climate: Challenges in Financing Climate-Resilient Development Assistance’, in </a:t>
            </a:r>
            <a:r>
              <a:rPr i="1" lang="en" sz="1500">
                <a:solidFill>
                  <a:schemeClr val="dk1"/>
                </a:solidFill>
                <a:latin typeface="Times New Roman"/>
                <a:ea typeface="Times New Roman"/>
                <a:cs typeface="Times New Roman"/>
                <a:sym typeface="Times New Roman"/>
              </a:rPr>
              <a:t>Making Development Aid More Effective: 2010 Brookings Blum Roundtable</a:t>
            </a:r>
            <a:r>
              <a:rPr lang="en" sz="1500">
                <a:solidFill>
                  <a:schemeClr val="dk1"/>
                </a:solidFill>
                <a:latin typeface="Times New Roman"/>
                <a:ea typeface="Times New Roman"/>
                <a:cs typeface="Times New Roman"/>
                <a:sym typeface="Times New Roman"/>
              </a:rPr>
              <a:t>. Washington, DC: Brookings, pp. 37–47.</a:t>
            </a:r>
            <a:endParaRPr sz="1500">
              <a:solidFill>
                <a:schemeClr val="dk1"/>
              </a:solidFill>
              <a:latin typeface="Times New Roman"/>
              <a:ea typeface="Times New Roman"/>
              <a:cs typeface="Times New Roman"/>
              <a:sym typeface="Times New Roman"/>
            </a:endParaRPr>
          </a:p>
          <a:p>
            <a:pPr indent="0" lvl="0" marL="0" rtl="0" algn="l">
              <a:lnSpc>
                <a:spcPct val="95000"/>
              </a:lnSpc>
              <a:spcBef>
                <a:spcPts val="1200"/>
              </a:spcBef>
              <a:spcAft>
                <a:spcPts val="0"/>
              </a:spcAft>
              <a:buClr>
                <a:schemeClr val="dk1"/>
              </a:buClr>
              <a:buSzPts val="688"/>
              <a:buFont typeface="Arial"/>
              <a:buNone/>
            </a:pPr>
            <a:r>
              <a:rPr b="1" lang="en" sz="1500">
                <a:solidFill>
                  <a:schemeClr val="dk1"/>
                </a:solidFill>
                <a:latin typeface="Times New Roman"/>
                <a:ea typeface="Times New Roman"/>
                <a:cs typeface="Times New Roman"/>
                <a:sym typeface="Times New Roman"/>
              </a:rPr>
              <a:t>IIEA (2017)</a:t>
            </a:r>
            <a:r>
              <a:rPr lang="en" sz="1500">
                <a:solidFill>
                  <a:schemeClr val="dk1"/>
                </a:solidFill>
                <a:latin typeface="Times New Roman"/>
                <a:ea typeface="Times New Roman"/>
                <a:cs typeface="Times New Roman"/>
                <a:sym typeface="Times New Roman"/>
              </a:rPr>
              <a:t> Y. Karitanyi, </a:t>
            </a:r>
            <a:r>
              <a:rPr i="1" lang="en" sz="1500">
                <a:solidFill>
                  <a:schemeClr val="dk1"/>
                </a:solidFill>
                <a:latin typeface="Times New Roman"/>
                <a:ea typeface="Times New Roman"/>
                <a:cs typeface="Times New Roman"/>
                <a:sym typeface="Times New Roman"/>
              </a:rPr>
              <a:t>“Good Governance and Sustainable Development – Rwanda’s Perspective.”</a:t>
            </a:r>
            <a:r>
              <a:rPr lang="en" sz="1500">
                <a:solidFill>
                  <a:schemeClr val="dk1"/>
                </a:solidFill>
                <a:latin typeface="Times New Roman"/>
                <a:ea typeface="Times New Roman"/>
                <a:cs typeface="Times New Roman"/>
                <a:sym typeface="Times New Roman"/>
              </a:rPr>
              <a:t> Institute of International &amp; European Affairs, [Video lecture]. (Accessed: 10 Sep 2025).</a:t>
            </a:r>
            <a:endParaRPr sz="1500">
              <a:solidFill>
                <a:schemeClr val="dk1"/>
              </a:solidFill>
              <a:latin typeface="Times New Roman"/>
              <a:ea typeface="Times New Roman"/>
              <a:cs typeface="Times New Roman"/>
              <a:sym typeface="Times New Roman"/>
            </a:endParaRPr>
          </a:p>
          <a:p>
            <a:pPr indent="0" lvl="0" marL="0" rtl="0" algn="l">
              <a:lnSpc>
                <a:spcPct val="95000"/>
              </a:lnSpc>
              <a:spcBef>
                <a:spcPts val="1200"/>
              </a:spcBef>
              <a:spcAft>
                <a:spcPts val="0"/>
              </a:spcAft>
              <a:buClr>
                <a:schemeClr val="dk1"/>
              </a:buClr>
              <a:buSzPts val="688"/>
              <a:buFont typeface="Arial"/>
              <a:buNone/>
            </a:pPr>
            <a:r>
              <a:rPr b="1" lang="en" sz="1500">
                <a:solidFill>
                  <a:schemeClr val="dk1"/>
                </a:solidFill>
                <a:latin typeface="Times New Roman"/>
                <a:ea typeface="Times New Roman"/>
                <a:cs typeface="Times New Roman"/>
                <a:sym typeface="Times New Roman"/>
              </a:rPr>
              <a:t>Kharas, H. (2010)</a:t>
            </a:r>
            <a:r>
              <a:rPr lang="en" sz="1500">
                <a:solidFill>
                  <a:schemeClr val="dk1"/>
                </a:solidFill>
                <a:latin typeface="Times New Roman"/>
                <a:ea typeface="Times New Roman"/>
                <a:cs typeface="Times New Roman"/>
                <a:sym typeface="Times New Roman"/>
              </a:rPr>
              <a:t> ‘Can Aid Catalyze Development?’, in </a:t>
            </a:r>
            <a:r>
              <a:rPr i="1" lang="en" sz="1500">
                <a:solidFill>
                  <a:schemeClr val="dk1"/>
                </a:solidFill>
                <a:latin typeface="Times New Roman"/>
                <a:ea typeface="Times New Roman"/>
                <a:cs typeface="Times New Roman"/>
                <a:sym typeface="Times New Roman"/>
              </a:rPr>
              <a:t>Making Development Aid More Effective: 2010 Brookings Blum Roundtable</a:t>
            </a:r>
            <a:r>
              <a:rPr lang="en" sz="1500">
                <a:solidFill>
                  <a:schemeClr val="dk1"/>
                </a:solidFill>
                <a:latin typeface="Times New Roman"/>
                <a:ea typeface="Times New Roman"/>
                <a:cs typeface="Times New Roman"/>
                <a:sym typeface="Times New Roman"/>
              </a:rPr>
              <a:t>. Washington, DC: Brookings, pp. 3–9.</a:t>
            </a:r>
            <a:endParaRPr sz="1500">
              <a:solidFill>
                <a:schemeClr val="dk1"/>
              </a:solidFill>
              <a:latin typeface="Times New Roman"/>
              <a:ea typeface="Times New Roman"/>
              <a:cs typeface="Times New Roman"/>
              <a:sym typeface="Times New Roman"/>
            </a:endParaRPr>
          </a:p>
          <a:p>
            <a:pPr indent="0" lvl="0" marL="0" rtl="0" algn="l">
              <a:lnSpc>
                <a:spcPct val="95000"/>
              </a:lnSpc>
              <a:spcBef>
                <a:spcPts val="1200"/>
              </a:spcBef>
              <a:spcAft>
                <a:spcPts val="0"/>
              </a:spcAft>
              <a:buClr>
                <a:schemeClr val="dk1"/>
              </a:buClr>
              <a:buSzPts val="688"/>
              <a:buFont typeface="Arial"/>
              <a:buNone/>
            </a:pPr>
            <a:r>
              <a:rPr b="1" lang="en" sz="1500">
                <a:solidFill>
                  <a:schemeClr val="dk1"/>
                </a:solidFill>
                <a:latin typeface="Times New Roman"/>
                <a:ea typeface="Times New Roman"/>
                <a:cs typeface="Times New Roman"/>
                <a:sym typeface="Times New Roman"/>
              </a:rPr>
              <a:t>Kharas, H. (2010)</a:t>
            </a:r>
            <a:r>
              <a:rPr lang="en" sz="1500">
                <a:solidFill>
                  <a:schemeClr val="dk1"/>
                </a:solidFill>
                <a:latin typeface="Times New Roman"/>
                <a:ea typeface="Times New Roman"/>
                <a:cs typeface="Times New Roman"/>
                <a:sym typeface="Times New Roman"/>
              </a:rPr>
              <a:t> ‘Rethinking the Roles of Multilaterals in the Global Aid Architecture’, in </a:t>
            </a:r>
            <a:r>
              <a:rPr i="1" lang="en" sz="1500">
                <a:solidFill>
                  <a:schemeClr val="dk1"/>
                </a:solidFill>
                <a:latin typeface="Times New Roman"/>
                <a:ea typeface="Times New Roman"/>
                <a:cs typeface="Times New Roman"/>
                <a:sym typeface="Times New Roman"/>
              </a:rPr>
              <a:t>Making Development Aid More Effective: 2010 Brookings Blum Roundtable</a:t>
            </a:r>
            <a:r>
              <a:rPr lang="en" sz="1500">
                <a:solidFill>
                  <a:schemeClr val="dk1"/>
                </a:solidFill>
                <a:latin typeface="Times New Roman"/>
                <a:ea typeface="Times New Roman"/>
                <a:cs typeface="Times New Roman"/>
                <a:sym typeface="Times New Roman"/>
              </a:rPr>
              <a:t>. Washington, DC: Brookings, pp. 55–62.</a:t>
            </a:r>
            <a:endParaRPr sz="1500">
              <a:solidFill>
                <a:schemeClr val="dk1"/>
              </a:solidFill>
              <a:latin typeface="Times New Roman"/>
              <a:ea typeface="Times New Roman"/>
              <a:cs typeface="Times New Roman"/>
              <a:sym typeface="Times New Roman"/>
            </a:endParaRPr>
          </a:p>
          <a:p>
            <a:pPr indent="0" lvl="0" marL="0" rtl="0" algn="l">
              <a:lnSpc>
                <a:spcPct val="95000"/>
              </a:lnSpc>
              <a:spcBef>
                <a:spcPts val="1200"/>
              </a:spcBef>
              <a:spcAft>
                <a:spcPts val="0"/>
              </a:spcAft>
              <a:buClr>
                <a:schemeClr val="dk1"/>
              </a:buClr>
              <a:buSzPts val="688"/>
              <a:buFont typeface="Arial"/>
              <a:buNone/>
            </a:pPr>
            <a:r>
              <a:rPr b="1" lang="en" sz="1500">
                <a:solidFill>
                  <a:schemeClr val="dk1"/>
                </a:solidFill>
                <a:latin typeface="Times New Roman"/>
                <a:ea typeface="Times New Roman"/>
                <a:cs typeface="Times New Roman"/>
                <a:sym typeface="Times New Roman"/>
              </a:rPr>
              <a:t>Moyo, D. (2009)</a:t>
            </a:r>
            <a:r>
              <a:rPr lang="en" sz="1500">
                <a:solidFill>
                  <a:schemeClr val="dk1"/>
                </a:solidFill>
                <a:latin typeface="Times New Roman"/>
                <a:ea typeface="Times New Roman"/>
                <a:cs typeface="Times New Roman"/>
                <a:sym typeface="Times New Roman"/>
              </a:rPr>
              <a:t> </a:t>
            </a:r>
            <a:r>
              <a:rPr i="1" lang="en" sz="1500">
                <a:solidFill>
                  <a:schemeClr val="dk1"/>
                </a:solidFill>
                <a:latin typeface="Times New Roman"/>
                <a:ea typeface="Times New Roman"/>
                <a:cs typeface="Times New Roman"/>
                <a:sym typeface="Times New Roman"/>
              </a:rPr>
              <a:t>Dead Aid: Why Aid Isn’t Working and How There Is a Better Way for Africa</a:t>
            </a:r>
            <a:r>
              <a:rPr lang="en" sz="1500">
                <a:solidFill>
                  <a:schemeClr val="dk1"/>
                </a:solidFill>
                <a:latin typeface="Times New Roman"/>
                <a:ea typeface="Times New Roman"/>
                <a:cs typeface="Times New Roman"/>
                <a:sym typeface="Times New Roman"/>
              </a:rPr>
              <a:t>. London: Penguin.</a:t>
            </a:r>
            <a:endParaRPr sz="1500">
              <a:solidFill>
                <a:schemeClr val="dk1"/>
              </a:solidFill>
              <a:latin typeface="Times New Roman"/>
              <a:ea typeface="Times New Roman"/>
              <a:cs typeface="Times New Roman"/>
              <a:sym typeface="Times New Roman"/>
            </a:endParaRPr>
          </a:p>
          <a:p>
            <a:pPr indent="0" lvl="0" marL="0" rtl="0" algn="l">
              <a:lnSpc>
                <a:spcPct val="95000"/>
              </a:lnSpc>
              <a:spcBef>
                <a:spcPts val="1200"/>
              </a:spcBef>
              <a:spcAft>
                <a:spcPts val="0"/>
              </a:spcAft>
              <a:buClr>
                <a:schemeClr val="dk1"/>
              </a:buClr>
              <a:buSzPts val="688"/>
              <a:buFont typeface="Arial"/>
              <a:buNone/>
            </a:pPr>
            <a:br>
              <a:rPr lang="en" sz="1500">
                <a:solidFill>
                  <a:schemeClr val="dk1"/>
                </a:solidFill>
                <a:latin typeface="Times New Roman"/>
                <a:ea typeface="Times New Roman"/>
                <a:cs typeface="Times New Roman"/>
                <a:sym typeface="Times New Roman"/>
              </a:rPr>
            </a:br>
            <a:endParaRPr sz="1500">
              <a:solidFill>
                <a:schemeClr val="dk1"/>
              </a:solidFill>
              <a:latin typeface="Times New Roman"/>
              <a:ea typeface="Times New Roman"/>
              <a:cs typeface="Times New Roman"/>
              <a:sym typeface="Times New Roman"/>
            </a:endParaRPr>
          </a:p>
          <a:p>
            <a:pPr indent="0" lvl="0" marL="0" rtl="0" algn="l">
              <a:lnSpc>
                <a:spcPct val="95000"/>
              </a:lnSpc>
              <a:spcBef>
                <a:spcPts val="1200"/>
              </a:spcBef>
              <a:spcAft>
                <a:spcPts val="1200"/>
              </a:spcAft>
              <a:buSzPts val="688"/>
              <a:buNone/>
            </a:pPr>
            <a:r>
              <a:t/>
            </a:r>
            <a:endParaRPr sz="1500">
              <a:latin typeface="Times New Roman"/>
              <a:ea typeface="Times New Roman"/>
              <a:cs typeface="Times New Roman"/>
              <a:sym typeface="Times New Roman"/>
            </a:endParaRPr>
          </a:p>
        </p:txBody>
      </p:sp>
      <p:sp>
        <p:nvSpPr>
          <p:cNvPr id="160" name="Google Shape;160;p25"/>
          <p:cNvSpPr txBox="1"/>
          <p:nvPr/>
        </p:nvSpPr>
        <p:spPr>
          <a:xfrm>
            <a:off x="6310350" y="4698625"/>
            <a:ext cx="2242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Student Number: R2203D13959657</a:t>
            </a:r>
            <a:endParaRPr sz="1000"/>
          </a:p>
        </p:txBody>
      </p:sp>
      <p:sp>
        <p:nvSpPr>
          <p:cNvPr id="161" name="Google Shape;161;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5" name="Shape 165"/>
        <p:cNvGrpSpPr/>
        <p:nvPr/>
      </p:nvGrpSpPr>
      <p:grpSpPr>
        <a:xfrm>
          <a:off x="0" y="0"/>
          <a:ext cx="0" cy="0"/>
          <a:chOff x="0" y="0"/>
          <a:chExt cx="0" cy="0"/>
        </a:xfrm>
      </p:grpSpPr>
      <p:sp>
        <p:nvSpPr>
          <p:cNvPr id="166" name="Google Shape;166;p26"/>
          <p:cNvSpPr txBox="1"/>
          <p:nvPr>
            <p:ph idx="1" type="body"/>
          </p:nvPr>
        </p:nvSpPr>
        <p:spPr>
          <a:xfrm>
            <a:off x="172925" y="381425"/>
            <a:ext cx="8692500" cy="4346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688"/>
              <a:buFont typeface="Arial"/>
              <a:buNone/>
            </a:pPr>
            <a:r>
              <a:rPr b="1" lang="en" sz="1500">
                <a:solidFill>
                  <a:schemeClr val="dk1"/>
                </a:solidFill>
                <a:latin typeface="Times New Roman"/>
                <a:ea typeface="Times New Roman"/>
                <a:cs typeface="Times New Roman"/>
                <a:sym typeface="Times New Roman"/>
              </a:rPr>
              <a:t>Nelson, J. (2010)</a:t>
            </a:r>
            <a:r>
              <a:rPr lang="en" sz="1500">
                <a:solidFill>
                  <a:schemeClr val="dk1"/>
                </a:solidFill>
                <a:latin typeface="Times New Roman"/>
                <a:ea typeface="Times New Roman"/>
                <a:cs typeface="Times New Roman"/>
                <a:sym typeface="Times New Roman"/>
              </a:rPr>
              <a:t> ‘The Private Sector and Aid Effectiveness: Toward New Models of Engagement’, in </a:t>
            </a:r>
            <a:r>
              <a:rPr i="1" lang="en" sz="1500">
                <a:solidFill>
                  <a:schemeClr val="dk1"/>
                </a:solidFill>
                <a:latin typeface="Times New Roman"/>
                <a:ea typeface="Times New Roman"/>
                <a:cs typeface="Times New Roman"/>
                <a:sym typeface="Times New Roman"/>
              </a:rPr>
              <a:t>Making Development Aid More Effective: 2010 Brookings Blum Roundtable</a:t>
            </a:r>
            <a:r>
              <a:rPr lang="en" sz="1500">
                <a:solidFill>
                  <a:schemeClr val="dk1"/>
                </a:solidFill>
                <a:latin typeface="Times New Roman"/>
                <a:ea typeface="Times New Roman"/>
                <a:cs typeface="Times New Roman"/>
                <a:sym typeface="Times New Roman"/>
              </a:rPr>
              <a:t>. Washington, DC: Brookings, pp. 20–27.</a:t>
            </a:r>
            <a:endParaRPr sz="1500">
              <a:solidFill>
                <a:schemeClr val="dk1"/>
              </a:solidFill>
              <a:latin typeface="Times New Roman"/>
              <a:ea typeface="Times New Roman"/>
              <a:cs typeface="Times New Roman"/>
              <a:sym typeface="Times New Roman"/>
            </a:endParaRPr>
          </a:p>
          <a:p>
            <a:pPr indent="0" lvl="0" marL="0" rtl="0" algn="l">
              <a:lnSpc>
                <a:spcPct val="95000"/>
              </a:lnSpc>
              <a:spcBef>
                <a:spcPts val="1200"/>
              </a:spcBef>
              <a:spcAft>
                <a:spcPts val="0"/>
              </a:spcAft>
              <a:buClr>
                <a:schemeClr val="dk1"/>
              </a:buClr>
              <a:buSzPts val="688"/>
              <a:buFont typeface="Arial"/>
              <a:buNone/>
            </a:pPr>
            <a:r>
              <a:rPr b="1" lang="en" sz="1500">
                <a:solidFill>
                  <a:schemeClr val="dk1"/>
                </a:solidFill>
                <a:latin typeface="Times New Roman"/>
                <a:ea typeface="Times New Roman"/>
                <a:cs typeface="Times New Roman"/>
                <a:sym typeface="Times New Roman"/>
              </a:rPr>
              <a:t>Newby, T. M. J. (2010)</a:t>
            </a:r>
            <a:r>
              <a:rPr lang="en" sz="1500">
                <a:solidFill>
                  <a:schemeClr val="dk1"/>
                </a:solidFill>
                <a:latin typeface="Times New Roman"/>
                <a:ea typeface="Times New Roman"/>
                <a:cs typeface="Times New Roman"/>
                <a:sym typeface="Times New Roman"/>
              </a:rPr>
              <a:t> </a:t>
            </a:r>
            <a:r>
              <a:rPr i="1" lang="en" sz="1500">
                <a:solidFill>
                  <a:schemeClr val="dk1"/>
                </a:solidFill>
                <a:latin typeface="Times New Roman"/>
                <a:ea typeface="Times New Roman"/>
                <a:cs typeface="Times New Roman"/>
                <a:sym typeface="Times New Roman"/>
              </a:rPr>
              <a:t>Unintended Effects of Development Aid – A Brief Overview</a:t>
            </a:r>
            <a:r>
              <a:rPr lang="en" sz="1500">
                <a:solidFill>
                  <a:schemeClr val="dk1"/>
                </a:solidFill>
                <a:latin typeface="Times New Roman"/>
                <a:ea typeface="Times New Roman"/>
                <a:cs typeface="Times New Roman"/>
                <a:sym typeface="Times New Roman"/>
              </a:rPr>
              <a:t>. DIIS Working Paper 2010:06. Copenhagen: Danish Institute for International Studies.</a:t>
            </a:r>
            <a:endParaRPr b="1" sz="1500">
              <a:solidFill>
                <a:schemeClr val="dk1"/>
              </a:solidFill>
              <a:latin typeface="Times New Roman"/>
              <a:ea typeface="Times New Roman"/>
              <a:cs typeface="Times New Roman"/>
              <a:sym typeface="Times New Roman"/>
            </a:endParaRPr>
          </a:p>
          <a:p>
            <a:pPr indent="0" lvl="0" marL="0" rtl="0" algn="l">
              <a:lnSpc>
                <a:spcPct val="105000"/>
              </a:lnSpc>
              <a:spcBef>
                <a:spcPts val="1200"/>
              </a:spcBef>
              <a:spcAft>
                <a:spcPts val="0"/>
              </a:spcAft>
              <a:buClr>
                <a:schemeClr val="dk1"/>
              </a:buClr>
              <a:buSzPts val="1018"/>
              <a:buFont typeface="Arial"/>
              <a:buNone/>
            </a:pPr>
            <a:r>
              <a:rPr b="1" lang="en" sz="1500">
                <a:solidFill>
                  <a:schemeClr val="dk1"/>
                </a:solidFill>
                <a:latin typeface="Times New Roman"/>
                <a:ea typeface="Times New Roman"/>
                <a:cs typeface="Times New Roman"/>
                <a:sym typeface="Times New Roman"/>
              </a:rPr>
              <a:t>Okonjo-Iweala, N. (2010)</a:t>
            </a:r>
            <a:r>
              <a:rPr lang="en" sz="1500">
                <a:solidFill>
                  <a:schemeClr val="dk1"/>
                </a:solidFill>
                <a:latin typeface="Times New Roman"/>
                <a:ea typeface="Times New Roman"/>
                <a:cs typeface="Times New Roman"/>
                <a:sym typeface="Times New Roman"/>
              </a:rPr>
              <a:t> Speech at Harvard University (John F. Kennedy School of Government), April 2010. Quoted in Kharas (2010).</a:t>
            </a:r>
            <a:endParaRPr sz="1500">
              <a:solidFill>
                <a:schemeClr val="dk1"/>
              </a:solidFill>
              <a:latin typeface="Times New Roman"/>
              <a:ea typeface="Times New Roman"/>
              <a:cs typeface="Times New Roman"/>
              <a:sym typeface="Times New Roman"/>
            </a:endParaRPr>
          </a:p>
          <a:p>
            <a:pPr indent="0" lvl="0" marL="0" rtl="0" algn="l">
              <a:lnSpc>
                <a:spcPct val="105000"/>
              </a:lnSpc>
              <a:spcBef>
                <a:spcPts val="1200"/>
              </a:spcBef>
              <a:spcAft>
                <a:spcPts val="0"/>
              </a:spcAft>
              <a:buClr>
                <a:schemeClr val="dk1"/>
              </a:buClr>
              <a:buSzPts val="1018"/>
              <a:buFont typeface="Arial"/>
              <a:buNone/>
            </a:pPr>
            <a:r>
              <a:rPr lang="en" sz="1500">
                <a:solidFill>
                  <a:schemeClr val="dk1"/>
                </a:solidFill>
                <a:latin typeface="Times New Roman"/>
                <a:ea typeface="Times New Roman"/>
                <a:cs typeface="Times New Roman"/>
                <a:sym typeface="Times New Roman"/>
              </a:rPr>
              <a:t>TEDx Talks (2015) </a:t>
            </a:r>
            <a:r>
              <a:rPr i="1" lang="en" sz="1500">
                <a:solidFill>
                  <a:schemeClr val="dk1"/>
                </a:solidFill>
                <a:latin typeface="Times New Roman"/>
                <a:ea typeface="Times New Roman"/>
                <a:cs typeface="Times New Roman"/>
                <a:sym typeface="Times New Roman"/>
              </a:rPr>
              <a:t>“In Defence of Foreign Aid”</a:t>
            </a:r>
            <a:r>
              <a:rPr lang="en" sz="1500">
                <a:solidFill>
                  <a:schemeClr val="dk1"/>
                </a:solidFill>
                <a:latin typeface="Times New Roman"/>
                <a:ea typeface="Times New Roman"/>
                <a:cs typeface="Times New Roman"/>
                <a:sym typeface="Times New Roman"/>
              </a:rPr>
              <a:t> – Joe Cerrell, TEDxASL [YouTube video]. (Accessed: 8 Sep 2025).</a:t>
            </a:r>
            <a:endParaRPr sz="1500">
              <a:solidFill>
                <a:schemeClr val="dk1"/>
              </a:solidFill>
              <a:latin typeface="Times New Roman"/>
              <a:ea typeface="Times New Roman"/>
              <a:cs typeface="Times New Roman"/>
              <a:sym typeface="Times New Roman"/>
            </a:endParaRPr>
          </a:p>
          <a:p>
            <a:pPr indent="0" lvl="0" marL="0" rtl="0" algn="l">
              <a:lnSpc>
                <a:spcPct val="105000"/>
              </a:lnSpc>
              <a:spcBef>
                <a:spcPts val="1200"/>
              </a:spcBef>
              <a:spcAft>
                <a:spcPts val="0"/>
              </a:spcAft>
              <a:buClr>
                <a:schemeClr val="dk1"/>
              </a:buClr>
              <a:buSzPts val="1018"/>
              <a:buFont typeface="Arial"/>
              <a:buNone/>
            </a:pPr>
            <a:r>
              <a:rPr lang="en" sz="1500">
                <a:solidFill>
                  <a:schemeClr val="dk1"/>
                </a:solidFill>
                <a:latin typeface="Times New Roman"/>
                <a:ea typeface="Times New Roman"/>
                <a:cs typeface="Times New Roman"/>
                <a:sym typeface="Times New Roman"/>
              </a:rPr>
              <a:t>TEDx Talks (2012) </a:t>
            </a:r>
            <a:r>
              <a:rPr i="1" lang="en" sz="1500">
                <a:solidFill>
                  <a:schemeClr val="dk1"/>
                </a:solidFill>
                <a:latin typeface="Times New Roman"/>
                <a:ea typeface="Times New Roman"/>
                <a:cs typeface="Times New Roman"/>
                <a:sym typeface="Times New Roman"/>
              </a:rPr>
              <a:t>“The Paradox of Humanitarian Aid”</a:t>
            </a:r>
            <a:r>
              <a:rPr lang="en" sz="1500">
                <a:solidFill>
                  <a:schemeClr val="dk1"/>
                </a:solidFill>
                <a:latin typeface="Times New Roman"/>
                <a:ea typeface="Times New Roman"/>
                <a:cs typeface="Times New Roman"/>
                <a:sym typeface="Times New Roman"/>
              </a:rPr>
              <a:t> – Fiona Terry, TEDxRC2 [YouTube video]. (Accessed: 8 Sep 2025).</a:t>
            </a:r>
            <a:endParaRPr sz="1500">
              <a:solidFill>
                <a:schemeClr val="dk1"/>
              </a:solidFill>
              <a:latin typeface="Times New Roman"/>
              <a:ea typeface="Times New Roman"/>
              <a:cs typeface="Times New Roman"/>
              <a:sym typeface="Times New Roman"/>
            </a:endParaRPr>
          </a:p>
          <a:p>
            <a:pPr indent="0" lvl="0" marL="0" rtl="0" algn="l">
              <a:lnSpc>
                <a:spcPct val="105000"/>
              </a:lnSpc>
              <a:spcBef>
                <a:spcPts val="1200"/>
              </a:spcBef>
              <a:spcAft>
                <a:spcPts val="1200"/>
              </a:spcAft>
              <a:buClr>
                <a:schemeClr val="dk1"/>
              </a:buClr>
              <a:buSzPts val="1018"/>
              <a:buFont typeface="Arial"/>
              <a:buNone/>
            </a:pPr>
            <a:r>
              <a:rPr b="1" lang="en" sz="1500">
                <a:solidFill>
                  <a:schemeClr val="dk1"/>
                </a:solidFill>
                <a:latin typeface="Times New Roman"/>
                <a:ea typeface="Times New Roman"/>
                <a:cs typeface="Times New Roman"/>
                <a:sym typeface="Times New Roman"/>
              </a:rPr>
              <a:t>Whitfield, L. (2009)</a:t>
            </a:r>
            <a:r>
              <a:rPr lang="en" sz="1500">
                <a:solidFill>
                  <a:schemeClr val="dk1"/>
                </a:solidFill>
                <a:latin typeface="Times New Roman"/>
                <a:ea typeface="Times New Roman"/>
                <a:cs typeface="Times New Roman"/>
                <a:sym typeface="Times New Roman"/>
              </a:rPr>
              <a:t> </a:t>
            </a:r>
            <a:r>
              <a:rPr i="1" lang="en" sz="1500">
                <a:solidFill>
                  <a:schemeClr val="dk1"/>
                </a:solidFill>
                <a:latin typeface="Times New Roman"/>
                <a:ea typeface="Times New Roman"/>
                <a:cs typeface="Times New Roman"/>
                <a:sym typeface="Times New Roman"/>
              </a:rPr>
              <a:t>Reframing the Aid Debate: Why Aid Isn’t Working and How It Should be Changed</a:t>
            </a:r>
            <a:r>
              <a:rPr lang="en" sz="1500">
                <a:solidFill>
                  <a:schemeClr val="dk1"/>
                </a:solidFill>
                <a:latin typeface="Times New Roman"/>
                <a:ea typeface="Times New Roman"/>
                <a:cs typeface="Times New Roman"/>
                <a:sym typeface="Times New Roman"/>
              </a:rPr>
              <a:t>. DIIS Working Paper 2009:34. Copenhagen: Danish Institute for International Studies. (Accessed: 10 Sep 2025).</a:t>
            </a:r>
            <a:br>
              <a:rPr lang="en" sz="1500">
                <a:solidFill>
                  <a:schemeClr val="dk1"/>
                </a:solidFill>
                <a:latin typeface="Times New Roman"/>
                <a:ea typeface="Times New Roman"/>
                <a:cs typeface="Times New Roman"/>
                <a:sym typeface="Times New Roman"/>
              </a:rPr>
            </a:br>
            <a:endParaRPr sz="1500">
              <a:latin typeface="Times New Roman"/>
              <a:ea typeface="Times New Roman"/>
              <a:cs typeface="Times New Roman"/>
              <a:sym typeface="Times New Roman"/>
            </a:endParaRPr>
          </a:p>
        </p:txBody>
      </p:sp>
      <p:sp>
        <p:nvSpPr>
          <p:cNvPr id="167" name="Google Shape;167;p26"/>
          <p:cNvSpPr txBox="1"/>
          <p:nvPr/>
        </p:nvSpPr>
        <p:spPr>
          <a:xfrm>
            <a:off x="6229950" y="4727400"/>
            <a:ext cx="2242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Student Number: R2203D13959657</a:t>
            </a:r>
            <a:endParaRPr sz="1000"/>
          </a:p>
        </p:txBody>
      </p:sp>
      <p:sp>
        <p:nvSpPr>
          <p:cNvPr id="168" name="Google Shape;168;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p27"/>
          <p:cNvSpPr txBox="1"/>
          <p:nvPr>
            <p:ph idx="1" type="body"/>
          </p:nvPr>
        </p:nvSpPr>
        <p:spPr>
          <a:xfrm>
            <a:off x="172925" y="381425"/>
            <a:ext cx="8692500" cy="43461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Clr>
                <a:schemeClr val="dk1"/>
              </a:buClr>
              <a:buSzPts val="1018"/>
              <a:buFont typeface="Arial"/>
              <a:buNone/>
            </a:pPr>
            <a:r>
              <a:rPr b="1" lang="en" sz="1500">
                <a:solidFill>
                  <a:schemeClr val="dk1"/>
                </a:solidFill>
                <a:latin typeface="Times New Roman"/>
                <a:ea typeface="Times New Roman"/>
                <a:cs typeface="Times New Roman"/>
                <a:sym typeface="Times New Roman"/>
              </a:rPr>
              <a:t>Williams, E. &amp; Easterly, W. (2016)</a:t>
            </a:r>
            <a:r>
              <a:rPr lang="en" sz="1500">
                <a:solidFill>
                  <a:schemeClr val="dk1"/>
                </a:solidFill>
                <a:latin typeface="Times New Roman"/>
                <a:ea typeface="Times New Roman"/>
                <a:cs typeface="Times New Roman"/>
                <a:sym typeface="Times New Roman"/>
              </a:rPr>
              <a:t> </a:t>
            </a:r>
            <a:r>
              <a:rPr i="1" lang="en" sz="1500">
                <a:solidFill>
                  <a:schemeClr val="dk1"/>
                </a:solidFill>
                <a:latin typeface="Times New Roman"/>
                <a:ea typeface="Times New Roman"/>
                <a:cs typeface="Times New Roman"/>
                <a:sym typeface="Times New Roman"/>
              </a:rPr>
              <a:t>“The Aid Effectiveness Debate: Did We Learn Anything?”</a:t>
            </a:r>
            <a:r>
              <a:rPr lang="en" sz="1500">
                <a:solidFill>
                  <a:schemeClr val="dk1"/>
                </a:solidFill>
                <a:latin typeface="Times New Roman"/>
                <a:ea typeface="Times New Roman"/>
                <a:cs typeface="Times New Roman"/>
                <a:sym typeface="Times New Roman"/>
              </a:rPr>
              <a:t> (Center for Global Development Essay). Washington, DC: CGD. </a:t>
            </a:r>
            <a:r>
              <a:rPr i="1" lang="en" sz="1500">
                <a:solidFill>
                  <a:schemeClr val="dk1"/>
                </a:solidFill>
                <a:latin typeface="Times New Roman"/>
                <a:ea typeface="Times New Roman"/>
                <a:cs typeface="Times New Roman"/>
                <a:sym typeface="Times New Roman"/>
              </a:rPr>
              <a:t>(Includes Easterly’s reflections on the micro-macro paradox.)</a:t>
            </a:r>
            <a:endParaRPr i="1" sz="1500">
              <a:solidFill>
                <a:schemeClr val="dk1"/>
              </a:solidFill>
              <a:latin typeface="Times New Roman"/>
              <a:ea typeface="Times New Roman"/>
              <a:cs typeface="Times New Roman"/>
              <a:sym typeface="Times New Roman"/>
            </a:endParaRPr>
          </a:p>
          <a:p>
            <a:pPr indent="0" lvl="0" marL="0" rtl="0" algn="l">
              <a:lnSpc>
                <a:spcPct val="105000"/>
              </a:lnSpc>
              <a:spcBef>
                <a:spcPts val="1200"/>
              </a:spcBef>
              <a:spcAft>
                <a:spcPts val="0"/>
              </a:spcAft>
              <a:buClr>
                <a:schemeClr val="dk1"/>
              </a:buClr>
              <a:buSzPts val="1018"/>
              <a:buFont typeface="Arial"/>
              <a:buNone/>
            </a:pPr>
            <a:r>
              <a:rPr lang="en" sz="1500">
                <a:solidFill>
                  <a:schemeClr val="dk1"/>
                </a:solidFill>
                <a:latin typeface="Times New Roman"/>
                <a:ea typeface="Times New Roman"/>
                <a:cs typeface="Times New Roman"/>
                <a:sym typeface="Times New Roman"/>
              </a:rPr>
              <a:t>Worthington, S. A. and Pipa, T. (2010) ‘International NGOs and Foundations: Essential Partners in a New Aid Architecture’, in </a:t>
            </a:r>
            <a:r>
              <a:rPr i="1" lang="en" sz="1500">
                <a:solidFill>
                  <a:schemeClr val="dk1"/>
                </a:solidFill>
                <a:latin typeface="Times New Roman"/>
                <a:ea typeface="Times New Roman"/>
                <a:cs typeface="Times New Roman"/>
                <a:sym typeface="Times New Roman"/>
              </a:rPr>
              <a:t>Making Development Aid More Effective: 2010 Brookings Blum Roundtable</a:t>
            </a:r>
            <a:r>
              <a:rPr lang="en" sz="1500">
                <a:solidFill>
                  <a:schemeClr val="dk1"/>
                </a:solidFill>
                <a:latin typeface="Times New Roman"/>
                <a:ea typeface="Times New Roman"/>
                <a:cs typeface="Times New Roman"/>
                <a:sym typeface="Times New Roman"/>
              </a:rPr>
              <a:t>. Washington, DC: Brookings, pp. 63–70.</a:t>
            </a:r>
            <a:endParaRPr sz="1500">
              <a:solidFill>
                <a:schemeClr val="dk1"/>
              </a:solidFill>
              <a:latin typeface="Times New Roman"/>
              <a:ea typeface="Times New Roman"/>
              <a:cs typeface="Times New Roman"/>
              <a:sym typeface="Times New Roman"/>
            </a:endParaRPr>
          </a:p>
          <a:p>
            <a:pPr indent="0" lvl="0" marL="0" rtl="0" algn="l">
              <a:lnSpc>
                <a:spcPct val="190000"/>
              </a:lnSpc>
              <a:spcBef>
                <a:spcPts val="1200"/>
              </a:spcBef>
              <a:spcAft>
                <a:spcPts val="0"/>
              </a:spcAft>
              <a:buClr>
                <a:schemeClr val="dk1"/>
              </a:buClr>
              <a:buSzPts val="1018"/>
              <a:buFont typeface="Arial"/>
              <a:buNone/>
            </a:pPr>
            <a:r>
              <a:rPr lang="en" sz="1500">
                <a:solidFill>
                  <a:srgbClr val="0E101A"/>
                </a:solidFill>
                <a:latin typeface="Times New Roman"/>
                <a:ea typeface="Times New Roman"/>
                <a:cs typeface="Times New Roman"/>
                <a:sym typeface="Times New Roman"/>
              </a:rPr>
              <a:t>​​This presentation  was created with the help of Grammarly for proofreading, google slide / google Gemini for images  and ChatGPT for guidance.</a:t>
            </a:r>
            <a:endParaRPr sz="1500">
              <a:solidFill>
                <a:srgbClr val="0E101A"/>
              </a:solidFill>
              <a:latin typeface="Times New Roman"/>
              <a:ea typeface="Times New Roman"/>
              <a:cs typeface="Times New Roman"/>
              <a:sym typeface="Times New Roman"/>
            </a:endParaRPr>
          </a:p>
          <a:p>
            <a:pPr indent="0" lvl="0" marL="0" rtl="0" algn="l">
              <a:lnSpc>
                <a:spcPct val="105000"/>
              </a:lnSpc>
              <a:spcBef>
                <a:spcPts val="0"/>
              </a:spcBef>
              <a:spcAft>
                <a:spcPts val="1200"/>
              </a:spcAft>
              <a:buClr>
                <a:schemeClr val="dk1"/>
              </a:buClr>
              <a:buSzPts val="1018"/>
              <a:buFont typeface="Arial"/>
              <a:buNone/>
            </a:pPr>
            <a:br>
              <a:rPr lang="en" sz="1500">
                <a:solidFill>
                  <a:schemeClr val="dk1"/>
                </a:solidFill>
                <a:latin typeface="Times New Roman"/>
                <a:ea typeface="Times New Roman"/>
                <a:cs typeface="Times New Roman"/>
                <a:sym typeface="Times New Roman"/>
              </a:rPr>
            </a:br>
            <a:endParaRPr sz="1500">
              <a:latin typeface="Times New Roman"/>
              <a:ea typeface="Times New Roman"/>
              <a:cs typeface="Times New Roman"/>
              <a:sym typeface="Times New Roman"/>
            </a:endParaRPr>
          </a:p>
        </p:txBody>
      </p:sp>
      <p:sp>
        <p:nvSpPr>
          <p:cNvPr id="174" name="Google Shape;174;p27"/>
          <p:cNvSpPr txBox="1"/>
          <p:nvPr/>
        </p:nvSpPr>
        <p:spPr>
          <a:xfrm>
            <a:off x="6229950" y="4727400"/>
            <a:ext cx="2242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Student Number: R2203D13959657</a:t>
            </a:r>
            <a:endParaRPr sz="1000"/>
          </a:p>
        </p:txBody>
      </p:sp>
      <p:sp>
        <p:nvSpPr>
          <p:cNvPr id="175" name="Google Shape;175;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t>Introduction</a:t>
            </a:r>
            <a:endParaRPr b="1" sz="3000"/>
          </a:p>
        </p:txBody>
      </p:sp>
      <p:sp>
        <p:nvSpPr>
          <p:cNvPr id="62" name="Google Shape;62;p14"/>
          <p:cNvSpPr txBox="1"/>
          <p:nvPr>
            <p:ph idx="1" type="body"/>
          </p:nvPr>
        </p:nvSpPr>
        <p:spPr>
          <a:xfrm>
            <a:off x="311700" y="1152475"/>
            <a:ext cx="5305800" cy="3678900"/>
          </a:xfrm>
          <a:prstGeom prst="rect">
            <a:avLst/>
          </a:prstGeom>
        </p:spPr>
        <p:txBody>
          <a:bodyPr anchorCtr="0" anchor="t" bIns="91425" lIns="91425" spcFirstLastPara="1" rIns="91425" wrap="square" tIns="91425">
            <a:noAutofit/>
          </a:bodyPr>
          <a:lstStyle/>
          <a:p>
            <a:pPr indent="0" lvl="0" marL="0" rtl="0" algn="l">
              <a:lnSpc>
                <a:spcPct val="200000"/>
              </a:lnSpc>
              <a:spcBef>
                <a:spcPts val="1200"/>
              </a:spcBef>
              <a:spcAft>
                <a:spcPts val="1200"/>
              </a:spcAft>
              <a:buNone/>
            </a:pPr>
            <a:r>
              <a:rPr lang="en" sz="1500">
                <a:solidFill>
                  <a:schemeClr val="dk1"/>
                </a:solidFill>
                <a:latin typeface="Times New Roman"/>
                <a:ea typeface="Times New Roman"/>
                <a:cs typeface="Times New Roman"/>
                <a:sym typeface="Times New Roman"/>
              </a:rPr>
              <a:t>In Nigeria, aid plays a vital role in stabilizing the economy during oil downturns by bridging budget gaps, sustaining essential services such as clinics and schools, and relief programs, while also attracting investment and enabling knowledge transfer for development. However, it can also create dependency, shift priorities toward donor interests, weaken domestic tax efforts, and distort the economy through tied projects and currency effects. </a:t>
            </a:r>
            <a:endParaRPr sz="1500">
              <a:solidFill>
                <a:schemeClr val="dk1"/>
              </a:solidFill>
              <a:latin typeface="Times New Roman"/>
              <a:ea typeface="Times New Roman"/>
              <a:cs typeface="Times New Roman"/>
              <a:sym typeface="Times New Roman"/>
            </a:endParaRPr>
          </a:p>
        </p:txBody>
      </p:sp>
      <p:pic>
        <p:nvPicPr>
          <p:cNvPr id="63" name="Google Shape;63;p14" title="Gemini_Generated_Image_9n9iin9n9iin9n9i.png"/>
          <p:cNvPicPr preferRelativeResize="0"/>
          <p:nvPr/>
        </p:nvPicPr>
        <p:blipFill rotWithShape="1">
          <a:blip r:embed="rId4">
            <a:alphaModFix/>
          </a:blip>
          <a:srcRect b="20331" l="0" r="0" t="0"/>
          <a:stretch/>
        </p:blipFill>
        <p:spPr>
          <a:xfrm>
            <a:off x="5758225" y="1540600"/>
            <a:ext cx="3262925" cy="2599749"/>
          </a:xfrm>
          <a:prstGeom prst="rect">
            <a:avLst/>
          </a:prstGeom>
          <a:noFill/>
          <a:ln>
            <a:noFill/>
          </a:ln>
        </p:spPr>
      </p:pic>
      <p:sp>
        <p:nvSpPr>
          <p:cNvPr id="64" name="Google Shape;64;p14"/>
          <p:cNvSpPr txBox="1"/>
          <p:nvPr/>
        </p:nvSpPr>
        <p:spPr>
          <a:xfrm>
            <a:off x="6345100" y="4703625"/>
            <a:ext cx="2242500" cy="3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t>Student Number: R2203D13959657</a:t>
            </a:r>
            <a:endParaRPr sz="1000"/>
          </a:p>
        </p:txBody>
      </p:sp>
      <p:sp>
        <p:nvSpPr>
          <p:cNvPr id="65" name="Google Shape;65;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 name="Shape 69"/>
        <p:cNvGrpSpPr/>
        <p:nvPr/>
      </p:nvGrpSpPr>
      <p:grpSpPr>
        <a:xfrm>
          <a:off x="0" y="0"/>
          <a:ext cx="0" cy="0"/>
          <a:chOff x="0" y="0"/>
          <a:chExt cx="0" cy="0"/>
        </a:xfrm>
      </p:grpSpPr>
      <p:sp>
        <p:nvSpPr>
          <p:cNvPr id="70" name="Google Shape;70;p15"/>
          <p:cNvSpPr txBox="1"/>
          <p:nvPr>
            <p:ph type="title"/>
          </p:nvPr>
        </p:nvSpPr>
        <p:spPr>
          <a:xfrm>
            <a:off x="1730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720">
                <a:latin typeface="Times New Roman"/>
                <a:ea typeface="Times New Roman"/>
                <a:cs typeface="Times New Roman"/>
                <a:sym typeface="Times New Roman"/>
              </a:rPr>
              <a:t>Theoretical Perspectives: Aid Driving Growth Potential</a:t>
            </a:r>
            <a:endParaRPr b="1" sz="2720">
              <a:latin typeface="Times New Roman"/>
              <a:ea typeface="Times New Roman"/>
              <a:cs typeface="Times New Roman"/>
              <a:sym typeface="Times New Roman"/>
            </a:endParaRPr>
          </a:p>
        </p:txBody>
      </p:sp>
      <p:sp>
        <p:nvSpPr>
          <p:cNvPr id="71" name="Google Shape;71;p15"/>
          <p:cNvSpPr txBox="1"/>
          <p:nvPr>
            <p:ph idx="1" type="body"/>
          </p:nvPr>
        </p:nvSpPr>
        <p:spPr>
          <a:xfrm>
            <a:off x="2922250" y="967525"/>
            <a:ext cx="5977800" cy="3817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Clr>
                <a:schemeClr val="dk1"/>
              </a:buClr>
              <a:buSzPts val="1100"/>
              <a:buFont typeface="Arial"/>
              <a:buNone/>
            </a:pPr>
            <a:r>
              <a:rPr lang="en" sz="1500">
                <a:solidFill>
                  <a:schemeClr val="dk1"/>
                </a:solidFill>
                <a:latin typeface="Times New Roman"/>
                <a:ea typeface="Times New Roman"/>
                <a:cs typeface="Times New Roman"/>
                <a:sym typeface="Times New Roman"/>
              </a:rPr>
              <a:t>In a conducive environment, aid can catalyze development and produce measurable gains, even when economy-wide outcomes are uneven (Easterly, 2006). To translate these gains into broader growth, the priority is to crowd in the private sector by improving the business environment, scaling innovation, and strengthening the systems that enable entrepreneurship and investment.</a:t>
            </a:r>
            <a:endParaRPr sz="1500">
              <a:solidFill>
                <a:schemeClr val="dk1"/>
              </a:solidFill>
              <a:latin typeface="Times New Roman"/>
              <a:ea typeface="Times New Roman"/>
              <a:cs typeface="Times New Roman"/>
              <a:sym typeface="Times New Roman"/>
            </a:endParaRPr>
          </a:p>
          <a:p>
            <a:pPr indent="0" lvl="0" marL="0" rtl="0" algn="l">
              <a:lnSpc>
                <a:spcPct val="200000"/>
              </a:lnSpc>
              <a:spcBef>
                <a:spcPts val="1200"/>
              </a:spcBef>
              <a:spcAft>
                <a:spcPts val="0"/>
              </a:spcAft>
              <a:buClr>
                <a:schemeClr val="dk1"/>
              </a:buClr>
              <a:buSzPts val="1100"/>
              <a:buFont typeface="Arial"/>
              <a:buNone/>
            </a:pPr>
            <a:r>
              <a:rPr lang="en" sz="1500">
                <a:solidFill>
                  <a:schemeClr val="dk1"/>
                </a:solidFill>
                <a:latin typeface="Times New Roman"/>
                <a:ea typeface="Times New Roman"/>
                <a:cs typeface="Times New Roman"/>
                <a:sym typeface="Times New Roman"/>
              </a:rPr>
              <a:t>Effectiveness improves when financing is anchored in country-owned, long-term strategies and reoriented toward productive sectors like agriculture, industry, and particularly energy and infrastructure (Kharas, 2010). </a:t>
            </a:r>
            <a:endParaRPr sz="1500">
              <a:solidFill>
                <a:schemeClr val="dk1"/>
              </a:solidFill>
              <a:latin typeface="Times New Roman"/>
              <a:ea typeface="Times New Roman"/>
              <a:cs typeface="Times New Roman"/>
              <a:sym typeface="Times New Roman"/>
            </a:endParaRPr>
          </a:p>
          <a:p>
            <a:pPr indent="0" lvl="0" marL="0" rtl="0" algn="l">
              <a:lnSpc>
                <a:spcPct val="200000"/>
              </a:lnSpc>
              <a:spcBef>
                <a:spcPts val="1200"/>
              </a:spcBef>
              <a:spcAft>
                <a:spcPts val="1200"/>
              </a:spcAft>
              <a:buNone/>
            </a:pPr>
            <a:r>
              <a:t/>
            </a:r>
            <a:endParaRPr sz="1500">
              <a:solidFill>
                <a:schemeClr val="dk1"/>
              </a:solidFill>
              <a:latin typeface="Times New Roman"/>
              <a:ea typeface="Times New Roman"/>
              <a:cs typeface="Times New Roman"/>
              <a:sym typeface="Times New Roman"/>
            </a:endParaRPr>
          </a:p>
        </p:txBody>
      </p:sp>
      <p:pic>
        <p:nvPicPr>
          <p:cNvPr id="72" name="Google Shape;72;p15" title="Theoretical Perspectives – Aid Driving Growth Potential - visual selection (1).png"/>
          <p:cNvPicPr preferRelativeResize="0"/>
          <p:nvPr/>
        </p:nvPicPr>
        <p:blipFill rotWithShape="1">
          <a:blip r:embed="rId4">
            <a:alphaModFix/>
          </a:blip>
          <a:srcRect b="0" l="0" r="0" t="0"/>
          <a:stretch/>
        </p:blipFill>
        <p:spPr>
          <a:xfrm>
            <a:off x="173000" y="1274901"/>
            <a:ext cx="2749249" cy="3163525"/>
          </a:xfrm>
          <a:prstGeom prst="rect">
            <a:avLst/>
          </a:prstGeom>
          <a:noFill/>
          <a:ln>
            <a:noFill/>
          </a:ln>
        </p:spPr>
      </p:pic>
      <p:sp>
        <p:nvSpPr>
          <p:cNvPr id="73" name="Google Shape;73;p15"/>
          <p:cNvSpPr txBox="1"/>
          <p:nvPr/>
        </p:nvSpPr>
        <p:spPr>
          <a:xfrm>
            <a:off x="6235688" y="4680925"/>
            <a:ext cx="2242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Student Number: R2203D13959657</a:t>
            </a:r>
            <a:endParaRPr sz="1000"/>
          </a:p>
        </p:txBody>
      </p:sp>
      <p:sp>
        <p:nvSpPr>
          <p:cNvPr id="74" name="Google Shape;74;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2400"/>
              </a:spcBef>
              <a:spcAft>
                <a:spcPts val="600"/>
              </a:spcAft>
              <a:buClr>
                <a:schemeClr val="dk1"/>
              </a:buClr>
              <a:buSzPts val="1100"/>
              <a:buFont typeface="Arial"/>
              <a:buNone/>
            </a:pPr>
            <a:r>
              <a:rPr b="1" lang="en" sz="3000">
                <a:latin typeface="Times New Roman"/>
                <a:ea typeface="Times New Roman"/>
                <a:cs typeface="Times New Roman"/>
                <a:sym typeface="Times New Roman"/>
              </a:rPr>
              <a:t>Theoretical Perspectives: Aid Risks of Dependency</a:t>
            </a:r>
            <a:endParaRPr sz="3000">
              <a:latin typeface="Times New Roman"/>
              <a:ea typeface="Times New Roman"/>
              <a:cs typeface="Times New Roman"/>
              <a:sym typeface="Times New Roman"/>
            </a:endParaRPr>
          </a:p>
        </p:txBody>
      </p:sp>
      <p:sp>
        <p:nvSpPr>
          <p:cNvPr id="80" name="Google Shape;80;p16"/>
          <p:cNvSpPr txBox="1"/>
          <p:nvPr>
            <p:ph idx="1" type="body"/>
          </p:nvPr>
        </p:nvSpPr>
        <p:spPr>
          <a:xfrm>
            <a:off x="161825" y="1158525"/>
            <a:ext cx="5490300" cy="3811500"/>
          </a:xfrm>
          <a:prstGeom prst="rect">
            <a:avLst/>
          </a:prstGeom>
        </p:spPr>
        <p:txBody>
          <a:bodyPr anchorCtr="0" anchor="t" bIns="91425" lIns="91425" spcFirstLastPara="1" rIns="91425" wrap="square" tIns="91425">
            <a:noAutofit/>
          </a:bodyPr>
          <a:lstStyle/>
          <a:p>
            <a:pPr indent="-323850" lvl="0" marL="457200" rtl="0" algn="l">
              <a:lnSpc>
                <a:spcPct val="200000"/>
              </a:lnSpc>
              <a:spcBef>
                <a:spcPts val="0"/>
              </a:spcBef>
              <a:spcAft>
                <a:spcPts val="0"/>
              </a:spcAft>
              <a:buClr>
                <a:srgbClr val="0E101A"/>
              </a:buClr>
              <a:buSzPts val="1500"/>
              <a:buChar char="●"/>
            </a:pPr>
            <a:r>
              <a:rPr b="1" lang="en" sz="1500">
                <a:solidFill>
                  <a:srgbClr val="0E101A"/>
                </a:solidFill>
                <a:latin typeface="Times New Roman"/>
                <a:ea typeface="Times New Roman"/>
                <a:cs typeface="Times New Roman"/>
                <a:sym typeface="Times New Roman"/>
              </a:rPr>
              <a:t>Aid institutions paradox:</a:t>
            </a:r>
            <a:r>
              <a:rPr lang="en" sz="1500">
                <a:solidFill>
                  <a:srgbClr val="0E101A"/>
                </a:solidFill>
                <a:latin typeface="Times New Roman"/>
                <a:ea typeface="Times New Roman"/>
                <a:cs typeface="Times New Roman"/>
                <a:sym typeface="Times New Roman"/>
              </a:rPr>
              <a:t> large inflows reduce tax effort and shift accountability to donor governance (Moyo, 2009).</a:t>
            </a:r>
            <a:endParaRPr sz="1500">
              <a:solidFill>
                <a:srgbClr val="0E101A"/>
              </a:solidFill>
              <a:latin typeface="Times New Roman"/>
              <a:ea typeface="Times New Roman"/>
              <a:cs typeface="Times New Roman"/>
              <a:sym typeface="Times New Roman"/>
            </a:endParaRPr>
          </a:p>
          <a:p>
            <a:pPr indent="-323850" lvl="0" marL="457200" rtl="0" algn="l">
              <a:lnSpc>
                <a:spcPct val="200000"/>
              </a:lnSpc>
              <a:spcBef>
                <a:spcPts val="0"/>
              </a:spcBef>
              <a:spcAft>
                <a:spcPts val="0"/>
              </a:spcAft>
              <a:buClr>
                <a:srgbClr val="0E101A"/>
              </a:buClr>
              <a:buSzPts val="1500"/>
              <a:buChar char="●"/>
            </a:pPr>
            <a:r>
              <a:rPr b="1" lang="en" sz="1500">
                <a:solidFill>
                  <a:srgbClr val="0E101A"/>
                </a:solidFill>
                <a:latin typeface="Times New Roman"/>
                <a:ea typeface="Times New Roman"/>
                <a:cs typeface="Times New Roman"/>
                <a:sym typeface="Times New Roman"/>
              </a:rPr>
              <a:t>Political dependence:</a:t>
            </a:r>
            <a:r>
              <a:rPr lang="en" sz="1500">
                <a:solidFill>
                  <a:srgbClr val="0E101A"/>
                </a:solidFill>
                <a:latin typeface="Times New Roman"/>
                <a:ea typeface="Times New Roman"/>
                <a:cs typeface="Times New Roman"/>
                <a:sym typeface="Times New Roman"/>
              </a:rPr>
              <a:t> permanent negotiation with donors constrains sovereign policy choices (Whitfield, 2009).</a:t>
            </a:r>
            <a:endParaRPr sz="1500">
              <a:solidFill>
                <a:srgbClr val="0E101A"/>
              </a:solidFill>
              <a:latin typeface="Times New Roman"/>
              <a:ea typeface="Times New Roman"/>
              <a:cs typeface="Times New Roman"/>
              <a:sym typeface="Times New Roman"/>
            </a:endParaRPr>
          </a:p>
          <a:p>
            <a:pPr indent="-323850" lvl="0" marL="457200" rtl="0" algn="l">
              <a:lnSpc>
                <a:spcPct val="200000"/>
              </a:lnSpc>
              <a:spcBef>
                <a:spcPts val="0"/>
              </a:spcBef>
              <a:spcAft>
                <a:spcPts val="0"/>
              </a:spcAft>
              <a:buClr>
                <a:srgbClr val="0E101A"/>
              </a:buClr>
              <a:buSzPts val="1500"/>
              <a:buChar char="●"/>
            </a:pPr>
            <a:r>
              <a:rPr b="1" lang="en" sz="1500">
                <a:solidFill>
                  <a:srgbClr val="0E101A"/>
                </a:solidFill>
                <a:latin typeface="Times New Roman"/>
                <a:ea typeface="Times New Roman"/>
                <a:cs typeface="Times New Roman"/>
                <a:sym typeface="Times New Roman"/>
              </a:rPr>
              <a:t>Fungibility &amp; corruption:</a:t>
            </a:r>
            <a:r>
              <a:rPr lang="en" sz="1500">
                <a:solidFill>
                  <a:srgbClr val="0E101A"/>
                </a:solidFill>
                <a:latin typeface="Times New Roman"/>
                <a:ea typeface="Times New Roman"/>
                <a:cs typeface="Times New Roman"/>
                <a:sym typeface="Times New Roman"/>
              </a:rPr>
              <a:t> aid substitutes domestic spend; freed funds diverted to patronage/security (Newby, 2010).</a:t>
            </a:r>
            <a:endParaRPr sz="1500">
              <a:solidFill>
                <a:srgbClr val="0E101A"/>
              </a:solidFill>
              <a:latin typeface="Times New Roman"/>
              <a:ea typeface="Times New Roman"/>
              <a:cs typeface="Times New Roman"/>
              <a:sym typeface="Times New Roman"/>
            </a:endParaRPr>
          </a:p>
          <a:p>
            <a:pPr indent="-323850" lvl="0" marL="457200" rtl="0" algn="l">
              <a:lnSpc>
                <a:spcPct val="200000"/>
              </a:lnSpc>
              <a:spcBef>
                <a:spcPts val="0"/>
              </a:spcBef>
              <a:spcAft>
                <a:spcPts val="0"/>
              </a:spcAft>
              <a:buClr>
                <a:srgbClr val="0E101A"/>
              </a:buClr>
              <a:buSzPts val="1500"/>
              <a:buChar char="●"/>
            </a:pPr>
            <a:r>
              <a:rPr b="1" lang="en" sz="1500">
                <a:solidFill>
                  <a:srgbClr val="0E101A"/>
                </a:solidFill>
                <a:latin typeface="Times New Roman"/>
                <a:ea typeface="Times New Roman"/>
                <a:cs typeface="Times New Roman"/>
                <a:sym typeface="Times New Roman"/>
              </a:rPr>
              <a:t>Donor proliferation:</a:t>
            </a:r>
            <a:r>
              <a:rPr lang="en" sz="1500">
                <a:solidFill>
                  <a:srgbClr val="0E101A"/>
                </a:solidFill>
                <a:latin typeface="Times New Roman"/>
                <a:ea typeface="Times New Roman"/>
                <a:cs typeface="Times New Roman"/>
                <a:sym typeface="Times New Roman"/>
              </a:rPr>
              <a:t> many uncoordinated projects overload admin and fragment policy (Whitfield, 2009).</a:t>
            </a:r>
            <a:endParaRPr b="1" sz="1500">
              <a:solidFill>
                <a:srgbClr val="0E101A"/>
              </a:solidFill>
              <a:latin typeface="Times New Roman"/>
              <a:ea typeface="Times New Roman"/>
              <a:cs typeface="Times New Roman"/>
              <a:sym typeface="Times New Roman"/>
            </a:endParaRPr>
          </a:p>
        </p:txBody>
      </p:sp>
      <p:pic>
        <p:nvPicPr>
          <p:cNvPr id="81" name="Google Shape;81;p16" title="Theoretical Perspectives – Aid Driving Growth Potential - visual selection (6).png"/>
          <p:cNvPicPr preferRelativeResize="0"/>
          <p:nvPr/>
        </p:nvPicPr>
        <p:blipFill>
          <a:blip r:embed="rId4">
            <a:alphaModFix/>
          </a:blip>
          <a:stretch>
            <a:fillRect/>
          </a:stretch>
        </p:blipFill>
        <p:spPr>
          <a:xfrm>
            <a:off x="5688535" y="1342875"/>
            <a:ext cx="3344166" cy="2976026"/>
          </a:xfrm>
          <a:prstGeom prst="rect">
            <a:avLst/>
          </a:prstGeom>
          <a:noFill/>
          <a:ln>
            <a:noFill/>
          </a:ln>
        </p:spPr>
      </p:pic>
      <p:sp>
        <p:nvSpPr>
          <p:cNvPr id="82" name="Google Shape;82;p16"/>
          <p:cNvSpPr txBox="1"/>
          <p:nvPr/>
        </p:nvSpPr>
        <p:spPr>
          <a:xfrm>
            <a:off x="6253163" y="4718125"/>
            <a:ext cx="2242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Student Number: R2203D13959657</a:t>
            </a:r>
            <a:endParaRPr sz="1000"/>
          </a:p>
        </p:txBody>
      </p:sp>
      <p:sp>
        <p:nvSpPr>
          <p:cNvPr id="83" name="Google Shape;83;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 name="Shape 87"/>
        <p:cNvGrpSpPr/>
        <p:nvPr/>
      </p:nvGrpSpPr>
      <p:grpSpPr>
        <a:xfrm>
          <a:off x="0" y="0"/>
          <a:ext cx="0" cy="0"/>
          <a:chOff x="0" y="0"/>
          <a:chExt cx="0" cy="0"/>
        </a:xfrm>
      </p:grpSpPr>
      <p:sp>
        <p:nvSpPr>
          <p:cNvPr id="88" name="Google Shape;88;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latin typeface="Times New Roman"/>
                <a:ea typeface="Times New Roman"/>
                <a:cs typeface="Times New Roman"/>
                <a:sym typeface="Times New Roman"/>
              </a:rPr>
              <a:t>Nigeria’s Development Trajectory</a:t>
            </a:r>
            <a:endParaRPr b="1" sz="2820">
              <a:latin typeface="Times New Roman"/>
              <a:ea typeface="Times New Roman"/>
              <a:cs typeface="Times New Roman"/>
              <a:sym typeface="Times New Roman"/>
            </a:endParaRPr>
          </a:p>
        </p:txBody>
      </p:sp>
      <p:sp>
        <p:nvSpPr>
          <p:cNvPr id="89" name="Google Shape;89;p17"/>
          <p:cNvSpPr txBox="1"/>
          <p:nvPr>
            <p:ph idx="1" type="body"/>
          </p:nvPr>
        </p:nvSpPr>
        <p:spPr>
          <a:xfrm>
            <a:off x="3174275" y="1152475"/>
            <a:ext cx="5864700" cy="3546300"/>
          </a:xfrm>
          <a:prstGeom prst="rect">
            <a:avLst/>
          </a:prstGeom>
        </p:spPr>
        <p:txBody>
          <a:bodyPr anchorCtr="0" anchor="t" bIns="91425" lIns="91425" spcFirstLastPara="1" rIns="91425" wrap="square" tIns="91425">
            <a:noAutofit/>
          </a:bodyPr>
          <a:lstStyle/>
          <a:p>
            <a:pPr indent="-323850" lvl="0" marL="457200" rtl="0" algn="l">
              <a:lnSpc>
                <a:spcPct val="200000"/>
              </a:lnSpc>
              <a:spcBef>
                <a:spcPts val="0"/>
              </a:spcBef>
              <a:spcAft>
                <a:spcPts val="0"/>
              </a:spcAft>
              <a:buClr>
                <a:srgbClr val="0E101A"/>
              </a:buClr>
              <a:buSzPts val="1500"/>
              <a:buFont typeface="Times New Roman"/>
              <a:buChar char="●"/>
            </a:pPr>
            <a:r>
              <a:rPr b="1" lang="en" sz="1500">
                <a:solidFill>
                  <a:srgbClr val="0E101A"/>
                </a:solidFill>
                <a:latin typeface="Times New Roman"/>
                <a:ea typeface="Times New Roman"/>
                <a:cs typeface="Times New Roman"/>
                <a:sym typeface="Times New Roman"/>
              </a:rPr>
              <a:t>Opportunity story:</a:t>
            </a:r>
            <a:r>
              <a:rPr lang="en" sz="1500">
                <a:solidFill>
                  <a:srgbClr val="0E101A"/>
                </a:solidFill>
                <a:latin typeface="Times New Roman"/>
                <a:ea typeface="Times New Roman"/>
                <a:cs typeface="Times New Roman"/>
                <a:sym typeface="Times New Roman"/>
              </a:rPr>
              <a:t> As Okonjo-Iweala argues, SSA (incl. Nigeria) outpaced Brazil/India in the 2000s; Nigeria can be a new engine of global demand.</a:t>
            </a:r>
            <a:endParaRPr sz="1500">
              <a:solidFill>
                <a:srgbClr val="0E101A"/>
              </a:solidFill>
              <a:latin typeface="Times New Roman"/>
              <a:ea typeface="Times New Roman"/>
              <a:cs typeface="Times New Roman"/>
              <a:sym typeface="Times New Roman"/>
            </a:endParaRPr>
          </a:p>
          <a:p>
            <a:pPr indent="-323850" lvl="0" marL="457200" rtl="0" algn="l">
              <a:lnSpc>
                <a:spcPct val="200000"/>
              </a:lnSpc>
              <a:spcBef>
                <a:spcPts val="0"/>
              </a:spcBef>
              <a:spcAft>
                <a:spcPts val="0"/>
              </a:spcAft>
              <a:buClr>
                <a:srgbClr val="0E101A"/>
              </a:buClr>
              <a:buSzPts val="1500"/>
              <a:buFont typeface="Times New Roman"/>
              <a:buChar char="●"/>
            </a:pPr>
            <a:r>
              <a:rPr b="1" lang="en" sz="1500">
                <a:solidFill>
                  <a:srgbClr val="0E101A"/>
                </a:solidFill>
                <a:latin typeface="Times New Roman"/>
                <a:ea typeface="Times New Roman"/>
                <a:cs typeface="Times New Roman"/>
                <a:sym typeface="Times New Roman"/>
              </a:rPr>
              <a:t>Big-market fundamentals:</a:t>
            </a:r>
            <a:r>
              <a:rPr lang="en" sz="1500">
                <a:solidFill>
                  <a:srgbClr val="0E101A"/>
                </a:solidFill>
                <a:latin typeface="Times New Roman"/>
                <a:ea typeface="Times New Roman"/>
                <a:cs typeface="Times New Roman"/>
                <a:sym typeface="Times New Roman"/>
              </a:rPr>
              <a:t> Large population, oil/gas, and urbanization. If aid aligns with </a:t>
            </a:r>
            <a:r>
              <a:rPr b="1" lang="en" sz="1500">
                <a:solidFill>
                  <a:srgbClr val="0E101A"/>
                </a:solidFill>
                <a:latin typeface="Times New Roman"/>
                <a:ea typeface="Times New Roman"/>
                <a:cs typeface="Times New Roman"/>
                <a:sym typeface="Times New Roman"/>
              </a:rPr>
              <a:t>infrastructure &amp; productive sectors</a:t>
            </a:r>
            <a:r>
              <a:rPr lang="en" sz="1500">
                <a:solidFill>
                  <a:srgbClr val="0E101A"/>
                </a:solidFill>
                <a:latin typeface="Times New Roman"/>
                <a:ea typeface="Times New Roman"/>
                <a:cs typeface="Times New Roman"/>
                <a:sym typeface="Times New Roman"/>
              </a:rPr>
              <a:t>, it can catalyze gains.</a:t>
            </a:r>
            <a:endParaRPr sz="1500">
              <a:solidFill>
                <a:srgbClr val="0E101A"/>
              </a:solidFill>
              <a:latin typeface="Times New Roman"/>
              <a:ea typeface="Times New Roman"/>
              <a:cs typeface="Times New Roman"/>
              <a:sym typeface="Times New Roman"/>
            </a:endParaRPr>
          </a:p>
          <a:p>
            <a:pPr indent="-323850" lvl="0" marL="457200" rtl="0" algn="l">
              <a:lnSpc>
                <a:spcPct val="200000"/>
              </a:lnSpc>
              <a:spcBef>
                <a:spcPts val="0"/>
              </a:spcBef>
              <a:spcAft>
                <a:spcPts val="0"/>
              </a:spcAft>
              <a:buClr>
                <a:srgbClr val="0E101A"/>
              </a:buClr>
              <a:buSzPts val="1500"/>
              <a:buFont typeface="Times New Roman"/>
              <a:buChar char="●"/>
            </a:pPr>
            <a:r>
              <a:rPr b="1" lang="en" sz="1500">
                <a:solidFill>
                  <a:srgbClr val="0E101A"/>
                </a:solidFill>
                <a:latin typeface="Times New Roman"/>
                <a:ea typeface="Times New Roman"/>
                <a:cs typeface="Times New Roman"/>
                <a:sym typeface="Times New Roman"/>
              </a:rPr>
              <a:t>Country-owned strategy:</a:t>
            </a:r>
            <a:r>
              <a:rPr lang="en" sz="1500">
                <a:solidFill>
                  <a:srgbClr val="0E101A"/>
                </a:solidFill>
                <a:latin typeface="Times New Roman"/>
                <a:ea typeface="Times New Roman"/>
                <a:cs typeface="Times New Roman"/>
                <a:sym typeface="Times New Roman"/>
              </a:rPr>
              <a:t> Support </a:t>
            </a:r>
            <a:r>
              <a:rPr b="1" lang="en" sz="1500">
                <a:solidFill>
                  <a:srgbClr val="0E101A"/>
                </a:solidFill>
                <a:latin typeface="Times New Roman"/>
                <a:ea typeface="Times New Roman"/>
                <a:cs typeface="Times New Roman"/>
                <a:sym typeface="Times New Roman"/>
              </a:rPr>
              <a:t>Nigeria-led plans</a:t>
            </a:r>
            <a:r>
              <a:rPr lang="en" sz="1500">
                <a:solidFill>
                  <a:srgbClr val="0E101A"/>
                </a:solidFill>
                <a:latin typeface="Times New Roman"/>
                <a:ea typeface="Times New Roman"/>
                <a:cs typeface="Times New Roman"/>
                <a:sym typeface="Times New Roman"/>
              </a:rPr>
              <a:t>, not one-size-fits-all, think the “Botswana model” </a:t>
            </a:r>
            <a:endParaRPr b="1" sz="1500">
              <a:solidFill>
                <a:schemeClr val="dk1"/>
              </a:solidFill>
              <a:latin typeface="Times New Roman"/>
              <a:ea typeface="Times New Roman"/>
              <a:cs typeface="Times New Roman"/>
              <a:sym typeface="Times New Roman"/>
            </a:endParaRPr>
          </a:p>
        </p:txBody>
      </p:sp>
      <p:pic>
        <p:nvPicPr>
          <p:cNvPr id="90" name="Google Shape;90;p17" title="77845762-0463-479F-A722-856A02C783D0.png"/>
          <p:cNvPicPr preferRelativeResize="0"/>
          <p:nvPr/>
        </p:nvPicPr>
        <p:blipFill rotWithShape="1">
          <a:blip r:embed="rId4">
            <a:alphaModFix/>
          </a:blip>
          <a:srcRect b="0" l="0" r="0" t="8692"/>
          <a:stretch/>
        </p:blipFill>
        <p:spPr>
          <a:xfrm>
            <a:off x="207675" y="1256500"/>
            <a:ext cx="2966601" cy="3158827"/>
          </a:xfrm>
          <a:prstGeom prst="rect">
            <a:avLst/>
          </a:prstGeom>
          <a:noFill/>
          <a:ln>
            <a:noFill/>
          </a:ln>
        </p:spPr>
      </p:pic>
      <p:sp>
        <p:nvSpPr>
          <p:cNvPr id="91" name="Google Shape;91;p17"/>
          <p:cNvSpPr txBox="1"/>
          <p:nvPr/>
        </p:nvSpPr>
        <p:spPr>
          <a:xfrm>
            <a:off x="6321950" y="4698625"/>
            <a:ext cx="2242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Student Number: R2203D13959657</a:t>
            </a:r>
            <a:endParaRPr sz="1000"/>
          </a:p>
        </p:txBody>
      </p:sp>
      <p:sp>
        <p:nvSpPr>
          <p:cNvPr id="92" name="Google Shape;92;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6" name="Shape 96"/>
        <p:cNvGrpSpPr/>
        <p:nvPr/>
      </p:nvGrpSpPr>
      <p:grpSpPr>
        <a:xfrm>
          <a:off x="0" y="0"/>
          <a:ext cx="0" cy="0"/>
          <a:chOff x="0" y="0"/>
          <a:chExt cx="0" cy="0"/>
        </a:xfrm>
      </p:grpSpPr>
      <p:sp>
        <p:nvSpPr>
          <p:cNvPr id="97" name="Google Shape;97;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2400"/>
              </a:spcBef>
              <a:spcAft>
                <a:spcPts val="600"/>
              </a:spcAft>
              <a:buClr>
                <a:schemeClr val="dk1"/>
              </a:buClr>
              <a:buSzPts val="990"/>
              <a:buFont typeface="Arial"/>
              <a:buNone/>
            </a:pPr>
            <a:r>
              <a:rPr b="1" lang="en" sz="2100">
                <a:latin typeface="Times New Roman"/>
                <a:ea typeface="Times New Roman"/>
                <a:cs typeface="Times New Roman"/>
                <a:sym typeface="Times New Roman"/>
              </a:rPr>
              <a:t>Humanitarian Aid in  Nigeria (2016–2025): Lives Saved, Hunger Averted</a:t>
            </a:r>
            <a:endParaRPr b="1" sz="2100">
              <a:latin typeface="Times New Roman"/>
              <a:ea typeface="Times New Roman"/>
              <a:cs typeface="Times New Roman"/>
              <a:sym typeface="Times New Roman"/>
            </a:endParaRPr>
          </a:p>
        </p:txBody>
      </p:sp>
      <p:sp>
        <p:nvSpPr>
          <p:cNvPr id="98" name="Google Shape;98;p18"/>
          <p:cNvSpPr txBox="1"/>
          <p:nvPr>
            <p:ph idx="1" type="body"/>
          </p:nvPr>
        </p:nvSpPr>
        <p:spPr>
          <a:xfrm>
            <a:off x="5143500" y="1111425"/>
            <a:ext cx="3877500" cy="3427200"/>
          </a:xfrm>
          <a:prstGeom prst="rect">
            <a:avLst/>
          </a:prstGeom>
        </p:spPr>
        <p:txBody>
          <a:bodyPr anchorCtr="0" anchor="t" bIns="91425" lIns="91425" spcFirstLastPara="1" rIns="91425" wrap="square" tIns="91425">
            <a:noAutofit/>
          </a:bodyPr>
          <a:lstStyle/>
          <a:p>
            <a:pPr indent="-323850" lvl="0" marL="457200" rtl="0" algn="l">
              <a:lnSpc>
                <a:spcPct val="200000"/>
              </a:lnSpc>
              <a:spcBef>
                <a:spcPts val="0"/>
              </a:spcBef>
              <a:spcAft>
                <a:spcPts val="0"/>
              </a:spcAft>
              <a:buClr>
                <a:srgbClr val="0E101A"/>
              </a:buClr>
              <a:buSzPts val="1500"/>
              <a:buChar char="●"/>
            </a:pPr>
            <a:r>
              <a:rPr b="1" lang="en" sz="1500">
                <a:solidFill>
                  <a:srgbClr val="0E101A"/>
                </a:solidFill>
                <a:latin typeface="Times New Roman"/>
                <a:ea typeface="Times New Roman"/>
                <a:cs typeface="Times New Roman"/>
                <a:sym typeface="Times New Roman"/>
              </a:rPr>
              <a:t>Mass needs, scaled response:</a:t>
            </a:r>
            <a:r>
              <a:rPr lang="en" sz="1500">
                <a:solidFill>
                  <a:srgbClr val="0E101A"/>
                </a:solidFill>
                <a:latin typeface="Times New Roman"/>
                <a:ea typeface="Times New Roman"/>
                <a:cs typeface="Times New Roman"/>
                <a:sym typeface="Times New Roman"/>
              </a:rPr>
              <a:t> 2017 HRP targeted </a:t>
            </a:r>
            <a:r>
              <a:rPr b="1" lang="en" sz="1500">
                <a:solidFill>
                  <a:srgbClr val="0E101A"/>
                </a:solidFill>
                <a:latin typeface="Times New Roman"/>
                <a:ea typeface="Times New Roman"/>
                <a:cs typeface="Times New Roman"/>
                <a:sym typeface="Times New Roman"/>
              </a:rPr>
              <a:t>6.9M</a:t>
            </a:r>
            <a:r>
              <a:rPr lang="en" sz="1500">
                <a:solidFill>
                  <a:srgbClr val="0E101A"/>
                </a:solidFill>
                <a:latin typeface="Times New Roman"/>
                <a:ea typeface="Times New Roman"/>
                <a:cs typeface="Times New Roman"/>
                <a:sym typeface="Times New Roman"/>
              </a:rPr>
              <a:t> in Bayelsa state; famine averted.</a:t>
            </a:r>
            <a:endParaRPr sz="1500">
              <a:solidFill>
                <a:srgbClr val="0E101A"/>
              </a:solidFill>
              <a:latin typeface="Times New Roman"/>
              <a:ea typeface="Times New Roman"/>
              <a:cs typeface="Times New Roman"/>
              <a:sym typeface="Times New Roman"/>
            </a:endParaRPr>
          </a:p>
          <a:p>
            <a:pPr indent="-323850" lvl="0" marL="457200" rtl="0" algn="l">
              <a:lnSpc>
                <a:spcPct val="200000"/>
              </a:lnSpc>
              <a:spcBef>
                <a:spcPts val="0"/>
              </a:spcBef>
              <a:spcAft>
                <a:spcPts val="0"/>
              </a:spcAft>
              <a:buClr>
                <a:srgbClr val="0E101A"/>
              </a:buClr>
              <a:buSzPts val="1500"/>
              <a:buChar char="●"/>
            </a:pPr>
            <a:r>
              <a:rPr b="1" lang="en" sz="1500">
                <a:solidFill>
                  <a:srgbClr val="0E101A"/>
                </a:solidFill>
                <a:latin typeface="Times New Roman"/>
                <a:ea typeface="Times New Roman"/>
                <a:cs typeface="Times New Roman"/>
                <a:sym typeface="Times New Roman"/>
              </a:rPr>
              <a:t>Child survival:</a:t>
            </a:r>
            <a:r>
              <a:rPr lang="en" sz="1500">
                <a:solidFill>
                  <a:srgbClr val="0E101A"/>
                </a:solidFill>
                <a:latin typeface="Times New Roman"/>
                <a:ea typeface="Times New Roman"/>
                <a:cs typeface="Times New Roman"/>
                <a:sym typeface="Times New Roman"/>
              </a:rPr>
              <a:t> UNICEF treated </a:t>
            </a:r>
            <a:r>
              <a:rPr b="1" lang="en" sz="1500">
                <a:solidFill>
                  <a:srgbClr val="0E101A"/>
                </a:solidFill>
                <a:latin typeface="Times New Roman"/>
                <a:ea typeface="Times New Roman"/>
                <a:cs typeface="Times New Roman"/>
                <a:sym typeface="Times New Roman"/>
              </a:rPr>
              <a:t>154,697</a:t>
            </a:r>
            <a:r>
              <a:rPr lang="en" sz="1500">
                <a:solidFill>
                  <a:srgbClr val="0E101A"/>
                </a:solidFill>
                <a:latin typeface="Times New Roman"/>
                <a:ea typeface="Times New Roman"/>
                <a:cs typeface="Times New Roman"/>
                <a:sym typeface="Times New Roman"/>
              </a:rPr>
              <a:t> SAM cases (H1 2022).</a:t>
            </a:r>
            <a:endParaRPr sz="1500">
              <a:solidFill>
                <a:srgbClr val="0E101A"/>
              </a:solidFill>
              <a:latin typeface="Times New Roman"/>
              <a:ea typeface="Times New Roman"/>
              <a:cs typeface="Times New Roman"/>
              <a:sym typeface="Times New Roman"/>
            </a:endParaRPr>
          </a:p>
          <a:p>
            <a:pPr indent="-323850" lvl="0" marL="457200" rtl="0" algn="l">
              <a:lnSpc>
                <a:spcPct val="200000"/>
              </a:lnSpc>
              <a:spcBef>
                <a:spcPts val="0"/>
              </a:spcBef>
              <a:spcAft>
                <a:spcPts val="0"/>
              </a:spcAft>
              <a:buClr>
                <a:srgbClr val="0E101A"/>
              </a:buClr>
              <a:buSzPts val="1500"/>
              <a:buChar char="●"/>
            </a:pPr>
            <a:r>
              <a:rPr b="1" lang="en" sz="1500">
                <a:solidFill>
                  <a:srgbClr val="0E101A"/>
                </a:solidFill>
                <a:latin typeface="Times New Roman"/>
                <a:ea typeface="Times New Roman"/>
                <a:cs typeface="Times New Roman"/>
                <a:sym typeface="Times New Roman"/>
              </a:rPr>
              <a:t>Pooled funding:</a:t>
            </a:r>
            <a:r>
              <a:rPr lang="en" sz="1500">
                <a:solidFill>
                  <a:srgbClr val="0E101A"/>
                </a:solidFill>
                <a:latin typeface="Times New Roman"/>
                <a:ea typeface="Times New Roman"/>
                <a:cs typeface="Times New Roman"/>
                <a:sym typeface="Times New Roman"/>
              </a:rPr>
              <a:t> NHF accelerated front-line NGO response.</a:t>
            </a:r>
            <a:endParaRPr b="1" sz="1500">
              <a:solidFill>
                <a:schemeClr val="dk1"/>
              </a:solidFill>
              <a:latin typeface="Times New Roman"/>
              <a:ea typeface="Times New Roman"/>
              <a:cs typeface="Times New Roman"/>
              <a:sym typeface="Times New Roman"/>
            </a:endParaRPr>
          </a:p>
        </p:txBody>
      </p:sp>
      <p:pic>
        <p:nvPicPr>
          <p:cNvPr id="99" name="Google Shape;99;p18" title="Theoretical Perspectives – Aid Driving Growth Potential - visual selection (7).png"/>
          <p:cNvPicPr preferRelativeResize="0"/>
          <p:nvPr/>
        </p:nvPicPr>
        <p:blipFill>
          <a:blip r:embed="rId4">
            <a:alphaModFix/>
          </a:blip>
          <a:stretch>
            <a:fillRect/>
          </a:stretch>
        </p:blipFill>
        <p:spPr>
          <a:xfrm>
            <a:off x="415700" y="1017725"/>
            <a:ext cx="4580595" cy="3520900"/>
          </a:xfrm>
          <a:prstGeom prst="rect">
            <a:avLst/>
          </a:prstGeom>
          <a:noFill/>
          <a:ln>
            <a:noFill/>
          </a:ln>
        </p:spPr>
      </p:pic>
      <p:sp>
        <p:nvSpPr>
          <p:cNvPr id="100" name="Google Shape;100;p18"/>
          <p:cNvSpPr txBox="1"/>
          <p:nvPr/>
        </p:nvSpPr>
        <p:spPr>
          <a:xfrm>
            <a:off x="6229950" y="4711975"/>
            <a:ext cx="2242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Student Number: R2203D13959657</a:t>
            </a:r>
            <a:endParaRPr sz="1000"/>
          </a:p>
        </p:txBody>
      </p:sp>
      <p:sp>
        <p:nvSpPr>
          <p:cNvPr id="101" name="Google Shape;101;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 name="Shape 105"/>
        <p:cNvGrpSpPr/>
        <p:nvPr/>
      </p:nvGrpSpPr>
      <p:grpSpPr>
        <a:xfrm>
          <a:off x="0" y="0"/>
          <a:ext cx="0" cy="0"/>
          <a:chOff x="0" y="0"/>
          <a:chExt cx="0" cy="0"/>
        </a:xfrm>
      </p:grpSpPr>
      <p:sp>
        <p:nvSpPr>
          <p:cNvPr id="106" name="Google Shape;106;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1820">
                <a:latin typeface="Times New Roman"/>
                <a:ea typeface="Times New Roman"/>
                <a:cs typeface="Times New Roman"/>
                <a:sym typeface="Times New Roman"/>
              </a:rPr>
              <a:t>Donor-Led Agricultural Interventions: Ginger in Southern Kaduna (Boom → Bust)</a:t>
            </a:r>
            <a:endParaRPr b="1" sz="1820">
              <a:latin typeface="Times New Roman"/>
              <a:ea typeface="Times New Roman"/>
              <a:cs typeface="Times New Roman"/>
              <a:sym typeface="Times New Roman"/>
            </a:endParaRPr>
          </a:p>
        </p:txBody>
      </p:sp>
      <p:sp>
        <p:nvSpPr>
          <p:cNvPr id="107" name="Google Shape;107;p19"/>
          <p:cNvSpPr txBox="1"/>
          <p:nvPr>
            <p:ph idx="1" type="body"/>
          </p:nvPr>
        </p:nvSpPr>
        <p:spPr>
          <a:xfrm>
            <a:off x="311700" y="1172600"/>
            <a:ext cx="5016600" cy="3508200"/>
          </a:xfrm>
          <a:prstGeom prst="rect">
            <a:avLst/>
          </a:prstGeom>
        </p:spPr>
        <p:txBody>
          <a:bodyPr anchorCtr="0" anchor="t" bIns="91425" lIns="91425" spcFirstLastPara="1" rIns="91425" wrap="square" tIns="91425">
            <a:noAutofit/>
          </a:bodyPr>
          <a:lstStyle/>
          <a:p>
            <a:pPr indent="-323850" lvl="0" marL="457200" rtl="0" algn="l">
              <a:lnSpc>
                <a:spcPct val="200000"/>
              </a:lnSpc>
              <a:spcBef>
                <a:spcPts val="0"/>
              </a:spcBef>
              <a:spcAft>
                <a:spcPts val="0"/>
              </a:spcAft>
              <a:buClr>
                <a:srgbClr val="0E101A"/>
              </a:buClr>
              <a:buSzPts val="1500"/>
              <a:buFont typeface="Times New Roman"/>
              <a:buChar char="●"/>
            </a:pPr>
            <a:r>
              <a:rPr lang="en" sz="1500">
                <a:solidFill>
                  <a:srgbClr val="0E101A"/>
                </a:solidFill>
                <a:latin typeface="Times New Roman"/>
                <a:ea typeface="Times New Roman"/>
                <a:cs typeface="Times New Roman"/>
                <a:sym typeface="Times New Roman"/>
              </a:rPr>
              <a:t>Southern Kaduna (Kachia LGA) became Nigeria’s ginger hub; output surged (2017–2021) and Nigeria briefly ranked #3 globally.</a:t>
            </a:r>
            <a:endParaRPr sz="1500">
              <a:solidFill>
                <a:srgbClr val="0E101A"/>
              </a:solidFill>
              <a:latin typeface="Times New Roman"/>
              <a:ea typeface="Times New Roman"/>
              <a:cs typeface="Times New Roman"/>
              <a:sym typeface="Times New Roman"/>
            </a:endParaRPr>
          </a:p>
          <a:p>
            <a:pPr indent="-323850" lvl="0" marL="457200" rtl="0" algn="l">
              <a:lnSpc>
                <a:spcPct val="200000"/>
              </a:lnSpc>
              <a:spcBef>
                <a:spcPts val="0"/>
              </a:spcBef>
              <a:spcAft>
                <a:spcPts val="0"/>
              </a:spcAft>
              <a:buClr>
                <a:srgbClr val="0E101A"/>
              </a:buClr>
              <a:buSzPts val="1500"/>
              <a:buFont typeface="Times New Roman"/>
              <a:buChar char="●"/>
            </a:pPr>
            <a:r>
              <a:rPr lang="en" sz="1500">
                <a:solidFill>
                  <a:srgbClr val="0E101A"/>
                </a:solidFill>
                <a:latin typeface="Times New Roman"/>
                <a:ea typeface="Times New Roman"/>
                <a:cs typeface="Times New Roman"/>
                <a:sym typeface="Times New Roman"/>
              </a:rPr>
              <a:t>The 2023 fungal outbreak (Pyricularia zingiberis) devastated farms (~85% loss), crashing exports and spiking local prices.</a:t>
            </a:r>
            <a:endParaRPr sz="1500">
              <a:solidFill>
                <a:srgbClr val="0E101A"/>
              </a:solidFill>
              <a:latin typeface="Times New Roman"/>
              <a:ea typeface="Times New Roman"/>
              <a:cs typeface="Times New Roman"/>
              <a:sym typeface="Times New Roman"/>
            </a:endParaRPr>
          </a:p>
          <a:p>
            <a:pPr indent="-323850" lvl="0" marL="457200" rtl="0" algn="l">
              <a:lnSpc>
                <a:spcPct val="200000"/>
              </a:lnSpc>
              <a:spcBef>
                <a:spcPts val="0"/>
              </a:spcBef>
              <a:spcAft>
                <a:spcPts val="0"/>
              </a:spcAft>
              <a:buClr>
                <a:srgbClr val="0E101A"/>
              </a:buClr>
              <a:buSzPts val="1500"/>
              <a:buFont typeface="Times New Roman"/>
              <a:buChar char="●"/>
            </a:pPr>
            <a:r>
              <a:rPr lang="en" sz="1500">
                <a:solidFill>
                  <a:srgbClr val="0E101A"/>
                </a:solidFill>
                <a:latin typeface="Times New Roman"/>
                <a:ea typeface="Times New Roman"/>
                <a:cs typeface="Times New Roman"/>
                <a:sym typeface="Times New Roman"/>
              </a:rPr>
              <a:t>Takeaway: seed distribution without strong local systems (clean seeds, extension, surveillance) amplifies risk.</a:t>
            </a:r>
            <a:endParaRPr sz="1500">
              <a:solidFill>
                <a:schemeClr val="dk1"/>
              </a:solidFill>
              <a:latin typeface="Times New Roman"/>
              <a:ea typeface="Times New Roman"/>
              <a:cs typeface="Times New Roman"/>
              <a:sym typeface="Times New Roman"/>
            </a:endParaRPr>
          </a:p>
        </p:txBody>
      </p:sp>
      <p:pic>
        <p:nvPicPr>
          <p:cNvPr id="108" name="Google Shape;108;p19" title="ginger_export_earnings_2022_vs_2023.png"/>
          <p:cNvPicPr preferRelativeResize="0"/>
          <p:nvPr/>
        </p:nvPicPr>
        <p:blipFill>
          <a:blip r:embed="rId4">
            <a:alphaModFix/>
          </a:blip>
          <a:stretch>
            <a:fillRect/>
          </a:stretch>
        </p:blipFill>
        <p:spPr>
          <a:xfrm>
            <a:off x="5235475" y="1222024"/>
            <a:ext cx="3596824" cy="2569150"/>
          </a:xfrm>
          <a:prstGeom prst="rect">
            <a:avLst/>
          </a:prstGeom>
          <a:noFill/>
          <a:ln>
            <a:noFill/>
          </a:ln>
        </p:spPr>
      </p:pic>
      <p:sp>
        <p:nvSpPr>
          <p:cNvPr id="109" name="Google Shape;109;p19"/>
          <p:cNvSpPr txBox="1"/>
          <p:nvPr/>
        </p:nvSpPr>
        <p:spPr>
          <a:xfrm>
            <a:off x="6229950" y="4680925"/>
            <a:ext cx="2242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Student Number: R2203D13959657</a:t>
            </a:r>
            <a:endParaRPr sz="1000"/>
          </a:p>
        </p:txBody>
      </p:sp>
      <p:sp>
        <p:nvSpPr>
          <p:cNvPr id="110" name="Google Shape;110;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4" name="Shape 114"/>
        <p:cNvGrpSpPr/>
        <p:nvPr/>
      </p:nvGrpSpPr>
      <p:grpSpPr>
        <a:xfrm>
          <a:off x="0" y="0"/>
          <a:ext cx="0" cy="0"/>
          <a:chOff x="0" y="0"/>
          <a:chExt cx="0" cy="0"/>
        </a:xfrm>
      </p:grpSpPr>
      <p:sp>
        <p:nvSpPr>
          <p:cNvPr id="115" name="Google Shape;115;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920">
                <a:latin typeface="Times New Roman"/>
                <a:ea typeface="Times New Roman"/>
                <a:cs typeface="Times New Roman"/>
                <a:sym typeface="Times New Roman"/>
              </a:rPr>
              <a:t>What Went Wrong &amp; What To Fix</a:t>
            </a:r>
            <a:endParaRPr b="1" sz="2920">
              <a:latin typeface="Times New Roman"/>
              <a:ea typeface="Times New Roman"/>
              <a:cs typeface="Times New Roman"/>
              <a:sym typeface="Times New Roman"/>
            </a:endParaRPr>
          </a:p>
        </p:txBody>
      </p:sp>
      <p:sp>
        <p:nvSpPr>
          <p:cNvPr id="116" name="Google Shape;116;p20"/>
          <p:cNvSpPr txBox="1"/>
          <p:nvPr>
            <p:ph idx="1" type="body"/>
          </p:nvPr>
        </p:nvSpPr>
        <p:spPr>
          <a:xfrm>
            <a:off x="150250" y="1152475"/>
            <a:ext cx="4993800" cy="3783000"/>
          </a:xfrm>
          <a:prstGeom prst="rect">
            <a:avLst/>
          </a:prstGeom>
        </p:spPr>
        <p:txBody>
          <a:bodyPr anchorCtr="0" anchor="t" bIns="91425" lIns="91425" spcFirstLastPara="1" rIns="91425" wrap="square" tIns="91425">
            <a:noAutofit/>
          </a:bodyPr>
          <a:lstStyle/>
          <a:p>
            <a:pPr indent="-323850" lvl="0" marL="457200" rtl="0" algn="l">
              <a:lnSpc>
                <a:spcPct val="200000"/>
              </a:lnSpc>
              <a:spcBef>
                <a:spcPts val="0"/>
              </a:spcBef>
              <a:spcAft>
                <a:spcPts val="0"/>
              </a:spcAft>
              <a:buClr>
                <a:srgbClr val="0E101A"/>
              </a:buClr>
              <a:buSzPts val="1500"/>
              <a:buChar char="●"/>
            </a:pPr>
            <a:r>
              <a:rPr b="1" lang="en" sz="1500">
                <a:solidFill>
                  <a:srgbClr val="0E101A"/>
                </a:solidFill>
                <a:latin typeface="Times New Roman"/>
                <a:ea typeface="Times New Roman"/>
                <a:cs typeface="Times New Roman"/>
                <a:sym typeface="Times New Roman"/>
              </a:rPr>
              <a:t>Risk:</a:t>
            </a:r>
            <a:r>
              <a:rPr lang="en" sz="1500">
                <a:solidFill>
                  <a:srgbClr val="0E101A"/>
                </a:solidFill>
                <a:latin typeface="Times New Roman"/>
                <a:ea typeface="Times New Roman"/>
                <a:cs typeface="Times New Roman"/>
                <a:sym typeface="Times New Roman"/>
              </a:rPr>
              <a:t> Donor-led seed pushes, weak extension, and poor disease surveillance left farmers exposed.</a:t>
            </a:r>
            <a:endParaRPr sz="1500">
              <a:solidFill>
                <a:srgbClr val="0E101A"/>
              </a:solidFill>
              <a:latin typeface="Times New Roman"/>
              <a:ea typeface="Times New Roman"/>
              <a:cs typeface="Times New Roman"/>
              <a:sym typeface="Times New Roman"/>
            </a:endParaRPr>
          </a:p>
          <a:p>
            <a:pPr indent="-323850" lvl="0" marL="457200" rtl="0" algn="l">
              <a:lnSpc>
                <a:spcPct val="200000"/>
              </a:lnSpc>
              <a:spcBef>
                <a:spcPts val="0"/>
              </a:spcBef>
              <a:spcAft>
                <a:spcPts val="0"/>
              </a:spcAft>
              <a:buClr>
                <a:srgbClr val="0E101A"/>
              </a:buClr>
              <a:buSzPts val="1500"/>
              <a:buChar char="●"/>
            </a:pPr>
            <a:r>
              <a:rPr b="1" lang="en" sz="1500">
                <a:solidFill>
                  <a:srgbClr val="0E101A"/>
                </a:solidFill>
                <a:latin typeface="Times New Roman"/>
                <a:ea typeface="Times New Roman"/>
                <a:cs typeface="Times New Roman"/>
                <a:sym typeface="Times New Roman"/>
              </a:rPr>
              <a:t>Market Shock:</a:t>
            </a:r>
            <a:r>
              <a:rPr lang="en" sz="1500">
                <a:solidFill>
                  <a:srgbClr val="0E101A"/>
                </a:solidFill>
                <a:latin typeface="Times New Roman"/>
                <a:ea typeface="Times New Roman"/>
                <a:cs typeface="Times New Roman"/>
                <a:sym typeface="Times New Roman"/>
              </a:rPr>
              <a:t> Jan–Sep export earnings fell ~74% (₦23.76bn to ₦6.28bn); a 50 kg bag jumped ~₦50k to ₦800k.</a:t>
            </a:r>
            <a:endParaRPr sz="1500">
              <a:solidFill>
                <a:srgbClr val="0E101A"/>
              </a:solidFill>
              <a:latin typeface="Times New Roman"/>
              <a:ea typeface="Times New Roman"/>
              <a:cs typeface="Times New Roman"/>
              <a:sym typeface="Times New Roman"/>
            </a:endParaRPr>
          </a:p>
          <a:p>
            <a:pPr indent="-323850" lvl="0" marL="457200" rtl="0" algn="l">
              <a:lnSpc>
                <a:spcPct val="200000"/>
              </a:lnSpc>
              <a:spcBef>
                <a:spcPts val="0"/>
              </a:spcBef>
              <a:spcAft>
                <a:spcPts val="0"/>
              </a:spcAft>
              <a:buClr>
                <a:srgbClr val="0E101A"/>
              </a:buClr>
              <a:buSzPts val="1500"/>
              <a:buChar char="●"/>
            </a:pPr>
            <a:r>
              <a:rPr b="1" lang="en" sz="1500">
                <a:solidFill>
                  <a:srgbClr val="0E101A"/>
                </a:solidFill>
                <a:latin typeface="Times New Roman"/>
                <a:ea typeface="Times New Roman"/>
                <a:cs typeface="Times New Roman"/>
                <a:sym typeface="Times New Roman"/>
              </a:rPr>
              <a:t>Fixes:</a:t>
            </a:r>
            <a:r>
              <a:rPr lang="en" sz="1500">
                <a:solidFill>
                  <a:srgbClr val="0E101A"/>
                </a:solidFill>
                <a:latin typeface="Times New Roman"/>
                <a:ea typeface="Times New Roman"/>
                <a:cs typeface="Times New Roman"/>
                <a:sym typeface="Times New Roman"/>
              </a:rPr>
              <a:t> Invest in disease-resistant clean seeds; strengthen extension &amp; diagnostics; provide farmer training; and develop resilient value-chains.</a:t>
            </a:r>
            <a:endParaRPr b="1" sz="1500">
              <a:solidFill>
                <a:schemeClr val="dk1"/>
              </a:solidFill>
              <a:latin typeface="Times New Roman"/>
              <a:ea typeface="Times New Roman"/>
              <a:cs typeface="Times New Roman"/>
              <a:sym typeface="Times New Roman"/>
            </a:endParaRPr>
          </a:p>
        </p:txBody>
      </p:sp>
      <p:pic>
        <p:nvPicPr>
          <p:cNvPr id="117" name="Google Shape;117;p20" title="ginger_crop_loss_share.png"/>
          <p:cNvPicPr preferRelativeResize="0"/>
          <p:nvPr/>
        </p:nvPicPr>
        <p:blipFill>
          <a:blip r:embed="rId4">
            <a:alphaModFix/>
          </a:blip>
          <a:stretch>
            <a:fillRect/>
          </a:stretch>
        </p:blipFill>
        <p:spPr>
          <a:xfrm>
            <a:off x="5144125" y="1170125"/>
            <a:ext cx="3847477" cy="2748175"/>
          </a:xfrm>
          <a:prstGeom prst="rect">
            <a:avLst/>
          </a:prstGeom>
          <a:noFill/>
          <a:ln>
            <a:noFill/>
          </a:ln>
        </p:spPr>
      </p:pic>
      <p:sp>
        <p:nvSpPr>
          <p:cNvPr id="118" name="Google Shape;118;p20"/>
          <p:cNvSpPr txBox="1"/>
          <p:nvPr/>
        </p:nvSpPr>
        <p:spPr>
          <a:xfrm>
            <a:off x="6229950" y="4680925"/>
            <a:ext cx="2242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Student Number: R2203D13959657</a:t>
            </a:r>
            <a:endParaRPr sz="1000"/>
          </a:p>
        </p:txBody>
      </p:sp>
      <p:sp>
        <p:nvSpPr>
          <p:cNvPr id="119" name="Google Shape;11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3" name="Shape 123"/>
        <p:cNvGrpSpPr/>
        <p:nvPr/>
      </p:nvGrpSpPr>
      <p:grpSpPr>
        <a:xfrm>
          <a:off x="0" y="0"/>
          <a:ext cx="0" cy="0"/>
          <a:chOff x="0" y="0"/>
          <a:chExt cx="0" cy="0"/>
        </a:xfrm>
      </p:grpSpPr>
      <p:sp>
        <p:nvSpPr>
          <p:cNvPr id="124" name="Google Shape;124;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2400"/>
              </a:spcBef>
              <a:spcAft>
                <a:spcPts val="600"/>
              </a:spcAft>
              <a:buClr>
                <a:schemeClr val="dk1"/>
              </a:buClr>
              <a:buSzPts val="1100"/>
              <a:buFont typeface="Arial"/>
              <a:buNone/>
            </a:pPr>
            <a:r>
              <a:rPr b="1" lang="en" sz="2700">
                <a:latin typeface="Times New Roman"/>
                <a:ea typeface="Times New Roman"/>
                <a:cs typeface="Times New Roman"/>
                <a:sym typeface="Times New Roman"/>
              </a:rPr>
              <a:t>Foreign Aid’s Destruction of Nigeria’s Institutions</a:t>
            </a:r>
            <a:endParaRPr sz="3200">
              <a:latin typeface="Times New Roman"/>
              <a:ea typeface="Times New Roman"/>
              <a:cs typeface="Times New Roman"/>
              <a:sym typeface="Times New Roman"/>
            </a:endParaRPr>
          </a:p>
        </p:txBody>
      </p:sp>
      <p:sp>
        <p:nvSpPr>
          <p:cNvPr id="125" name="Google Shape;125;p21"/>
          <p:cNvSpPr txBox="1"/>
          <p:nvPr>
            <p:ph idx="1" type="body"/>
          </p:nvPr>
        </p:nvSpPr>
        <p:spPr>
          <a:xfrm>
            <a:off x="3548425" y="996767"/>
            <a:ext cx="5274000" cy="3753600"/>
          </a:xfrm>
          <a:prstGeom prst="rect">
            <a:avLst/>
          </a:prstGeom>
        </p:spPr>
        <p:txBody>
          <a:bodyPr anchorCtr="0" anchor="t" bIns="91425" lIns="91425" spcFirstLastPara="1" rIns="91425" wrap="square" tIns="91425">
            <a:noAutofit/>
          </a:bodyPr>
          <a:lstStyle/>
          <a:p>
            <a:pPr indent="-323850" lvl="0" marL="457200" rtl="0" algn="l">
              <a:lnSpc>
                <a:spcPct val="200000"/>
              </a:lnSpc>
              <a:spcBef>
                <a:spcPts val="0"/>
              </a:spcBef>
              <a:spcAft>
                <a:spcPts val="0"/>
              </a:spcAft>
              <a:buClr>
                <a:srgbClr val="0E101A"/>
              </a:buClr>
              <a:buSzPts val="1500"/>
              <a:buChar char="●"/>
            </a:pPr>
            <a:r>
              <a:rPr b="1" lang="en" sz="1500">
                <a:solidFill>
                  <a:srgbClr val="0E101A"/>
                </a:solidFill>
                <a:latin typeface="Times New Roman"/>
                <a:ea typeface="Times New Roman"/>
                <a:cs typeface="Times New Roman"/>
                <a:sym typeface="Times New Roman"/>
              </a:rPr>
              <a:t>Accountability erosion:</a:t>
            </a:r>
            <a:r>
              <a:rPr lang="en" sz="1500">
                <a:solidFill>
                  <a:srgbClr val="0E101A"/>
                </a:solidFill>
                <a:latin typeface="Times New Roman"/>
                <a:ea typeface="Times New Roman"/>
                <a:cs typeface="Times New Roman"/>
                <a:sym typeface="Times New Roman"/>
              </a:rPr>
              <a:t> governments' initial response to donors leads to a weaker social contract.</a:t>
            </a:r>
            <a:endParaRPr sz="1500">
              <a:solidFill>
                <a:srgbClr val="0E101A"/>
              </a:solidFill>
              <a:latin typeface="Times New Roman"/>
              <a:ea typeface="Times New Roman"/>
              <a:cs typeface="Times New Roman"/>
              <a:sym typeface="Times New Roman"/>
            </a:endParaRPr>
          </a:p>
          <a:p>
            <a:pPr indent="-323850" lvl="0" marL="457200" rtl="0" algn="l">
              <a:lnSpc>
                <a:spcPct val="200000"/>
              </a:lnSpc>
              <a:spcBef>
                <a:spcPts val="0"/>
              </a:spcBef>
              <a:spcAft>
                <a:spcPts val="0"/>
              </a:spcAft>
              <a:buClr>
                <a:srgbClr val="0E101A"/>
              </a:buClr>
              <a:buSzPts val="1500"/>
              <a:buChar char="●"/>
            </a:pPr>
            <a:r>
              <a:rPr b="1" lang="en" sz="1500">
                <a:solidFill>
                  <a:srgbClr val="0E101A"/>
                </a:solidFill>
                <a:latin typeface="Times New Roman"/>
                <a:ea typeface="Times New Roman"/>
                <a:cs typeface="Times New Roman"/>
                <a:sym typeface="Times New Roman"/>
              </a:rPr>
              <a:t>Leakages &amp; graft:</a:t>
            </a:r>
            <a:r>
              <a:rPr lang="en" sz="1500">
                <a:solidFill>
                  <a:srgbClr val="0E101A"/>
                </a:solidFill>
                <a:latin typeface="Times New Roman"/>
                <a:ea typeface="Times New Roman"/>
                <a:cs typeface="Times New Roman"/>
                <a:sym typeface="Times New Roman"/>
              </a:rPr>
              <a:t> aid diverted, parallel units starve clinics/schools.</a:t>
            </a:r>
            <a:endParaRPr sz="1500">
              <a:solidFill>
                <a:srgbClr val="0E101A"/>
              </a:solidFill>
              <a:latin typeface="Times New Roman"/>
              <a:ea typeface="Times New Roman"/>
              <a:cs typeface="Times New Roman"/>
              <a:sym typeface="Times New Roman"/>
            </a:endParaRPr>
          </a:p>
          <a:p>
            <a:pPr indent="-323850" lvl="0" marL="457200" rtl="0" algn="l">
              <a:lnSpc>
                <a:spcPct val="200000"/>
              </a:lnSpc>
              <a:spcBef>
                <a:spcPts val="0"/>
              </a:spcBef>
              <a:spcAft>
                <a:spcPts val="0"/>
              </a:spcAft>
              <a:buClr>
                <a:srgbClr val="0E101A"/>
              </a:buClr>
              <a:buSzPts val="1500"/>
              <a:buChar char="●"/>
            </a:pPr>
            <a:r>
              <a:rPr b="1" lang="en" sz="1500">
                <a:solidFill>
                  <a:srgbClr val="0E101A"/>
                </a:solidFill>
                <a:latin typeface="Times New Roman"/>
                <a:ea typeface="Times New Roman"/>
                <a:cs typeface="Times New Roman"/>
                <a:sym typeface="Times New Roman"/>
              </a:rPr>
              <a:t>Distorted priorities:</a:t>
            </a:r>
            <a:r>
              <a:rPr lang="en" sz="1500">
                <a:solidFill>
                  <a:srgbClr val="0E101A"/>
                </a:solidFill>
                <a:latin typeface="Times New Roman"/>
                <a:ea typeface="Times New Roman"/>
                <a:cs typeface="Times New Roman"/>
                <a:sym typeface="Times New Roman"/>
              </a:rPr>
              <a:t> securitized, donor-driven spending crowds out reforms/services.</a:t>
            </a:r>
            <a:endParaRPr sz="1500">
              <a:solidFill>
                <a:srgbClr val="0E101A"/>
              </a:solidFill>
              <a:latin typeface="Times New Roman"/>
              <a:ea typeface="Times New Roman"/>
              <a:cs typeface="Times New Roman"/>
              <a:sym typeface="Times New Roman"/>
            </a:endParaRPr>
          </a:p>
          <a:p>
            <a:pPr indent="-323850" lvl="0" marL="457200" rtl="0" algn="l">
              <a:lnSpc>
                <a:spcPct val="200000"/>
              </a:lnSpc>
              <a:spcBef>
                <a:spcPts val="0"/>
              </a:spcBef>
              <a:spcAft>
                <a:spcPts val="0"/>
              </a:spcAft>
              <a:buClr>
                <a:srgbClr val="0E101A"/>
              </a:buClr>
              <a:buSzPts val="1500"/>
              <a:buChar char="●"/>
            </a:pPr>
            <a:r>
              <a:rPr b="1" lang="en" sz="1500">
                <a:solidFill>
                  <a:srgbClr val="0E101A"/>
                </a:solidFill>
                <a:latin typeface="Times New Roman"/>
                <a:ea typeface="Times New Roman"/>
                <a:cs typeface="Times New Roman"/>
                <a:sym typeface="Times New Roman"/>
              </a:rPr>
              <a:t>Debt dependence:</a:t>
            </a:r>
            <a:r>
              <a:rPr lang="en" sz="1500">
                <a:solidFill>
                  <a:srgbClr val="0E101A"/>
                </a:solidFill>
                <a:latin typeface="Times New Roman"/>
                <a:ea typeface="Times New Roman"/>
                <a:cs typeface="Times New Roman"/>
                <a:sym typeface="Times New Roman"/>
              </a:rPr>
              <a:t> loan-heavy aid and debt service crowd out investment.</a:t>
            </a:r>
            <a:endParaRPr b="1" sz="1500">
              <a:solidFill>
                <a:srgbClr val="0E101A"/>
              </a:solidFill>
              <a:latin typeface="Times New Roman"/>
              <a:ea typeface="Times New Roman"/>
              <a:cs typeface="Times New Roman"/>
              <a:sym typeface="Times New Roman"/>
            </a:endParaRPr>
          </a:p>
        </p:txBody>
      </p:sp>
      <p:sp>
        <p:nvSpPr>
          <p:cNvPr id="126" name="Google Shape;126;p21"/>
          <p:cNvSpPr txBox="1"/>
          <p:nvPr/>
        </p:nvSpPr>
        <p:spPr>
          <a:xfrm>
            <a:off x="6229950" y="4698625"/>
            <a:ext cx="2242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Student Number: R2203D13959657</a:t>
            </a:r>
            <a:endParaRPr sz="1000"/>
          </a:p>
        </p:txBody>
      </p:sp>
      <p:sp>
        <p:nvSpPr>
          <p:cNvPr id="127" name="Google Shape;127;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28" name="Google Shape;128;p21" title="ChatGPT Image Sep 18, 2025, 04_28_03 AM.png"/>
          <p:cNvPicPr preferRelativeResize="0"/>
          <p:nvPr/>
        </p:nvPicPr>
        <p:blipFill>
          <a:blip r:embed="rId4">
            <a:alphaModFix/>
          </a:blip>
          <a:stretch>
            <a:fillRect/>
          </a:stretch>
        </p:blipFill>
        <p:spPr>
          <a:xfrm>
            <a:off x="311700" y="1200625"/>
            <a:ext cx="3236726" cy="32367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